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8"/>
  </p:notesMasterIdLst>
  <p:sldIdLst>
    <p:sldId id="344" r:id="rId2"/>
    <p:sldId id="347" r:id="rId3"/>
    <p:sldId id="362" r:id="rId4"/>
    <p:sldId id="304" r:id="rId5"/>
    <p:sldId id="260" r:id="rId6"/>
    <p:sldId id="366" r:id="rId7"/>
    <p:sldId id="351" r:id="rId8"/>
    <p:sldId id="353" r:id="rId9"/>
    <p:sldId id="356" r:id="rId10"/>
    <p:sldId id="354" r:id="rId11"/>
    <p:sldId id="357" r:id="rId12"/>
    <p:sldId id="361" r:id="rId13"/>
    <p:sldId id="367" r:id="rId14"/>
    <p:sldId id="360" r:id="rId15"/>
    <p:sldId id="363" r:id="rId16"/>
    <p:sldId id="365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mitry" initials="D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E2F8E"/>
    <a:srgbClr val="EDB120"/>
    <a:srgbClr val="548235"/>
    <a:srgbClr val="A2D68B"/>
    <a:srgbClr val="0061A1"/>
    <a:srgbClr val="D95319"/>
    <a:srgbClr val="0072BD"/>
    <a:srgbClr val="D58F60"/>
    <a:srgbClr val="6E8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64" autoAdjust="0"/>
    <p:restoredTop sz="99158" autoAdjust="0"/>
  </p:normalViewPr>
  <p:slideViewPr>
    <p:cSldViewPr snapToGrid="0">
      <p:cViewPr>
        <p:scale>
          <a:sx n="75" d="100"/>
          <a:sy n="75" d="100"/>
        </p:scale>
        <p:origin x="-792" y="-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42824E5-342A-42CB-8F72-EB8B6EF9F5B7}" type="datetimeFigureOut">
              <a:rPr lang="he-IL" smtClean="0"/>
              <a:t>כ"ג/חשון/תש"פ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1D51EA0-5D9D-4D47-A430-18AD804ED7F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5626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1EA0-5D9D-4D47-A430-18AD804ED7FB}" type="slidenum">
              <a:rPr lang="he-IL" smtClean="0"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21036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1EA0-5D9D-4D47-A430-18AD804ED7FB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1794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1EA0-5D9D-4D47-A430-18AD804ED7FB}" type="slidenum">
              <a:rPr lang="he-IL" smtClean="0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128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1EA0-5D9D-4D47-A430-18AD804ED7FB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66896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1EA0-5D9D-4D47-A430-18AD804ED7FB}" type="slidenum">
              <a:rPr lang="he-IL" smtClean="0"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152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D31C-6745-486D-B2E6-3140187B9BFB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013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C003-5E2A-4EF9-BE61-5520E86C3348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8821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24F2-DF09-4A4F-975E-D35C31EEB8A8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2712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12" y="179616"/>
            <a:ext cx="10515600" cy="991960"/>
          </a:xfrm>
        </p:spPr>
        <p:txBody>
          <a:bodyPr/>
          <a:lstStyle>
            <a:lvl1pPr algn="l" rtl="0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5550-2AA3-4CBC-B516-2E3C56D4101C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619125" cy="365125"/>
          </a:xfrm>
        </p:spPr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35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270-FCA7-43EE-93B0-A92A6E1343F3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0160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289D-029F-4845-882B-9D5BA3C82825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7960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5531-E4DA-44AE-B227-A0BA1BE7E5D9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371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7466-A9BE-4B5B-90F7-ECC380BF3F0F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4522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F181-BD48-45DA-9535-86E698A7C440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6893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BD43-6A52-4BF9-B950-DAE9EBB81F59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6692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701E-8082-4399-8FFF-AE118FDA74D5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387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5000">
              <a:srgbClr val="FFFFFF"/>
            </a:gs>
            <a:gs pos="100000">
              <a:srgbClr val="FFF6D9">
                <a:alpha val="80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E5FEF-0351-4D19-AEF1-6E93751C876F}" type="datetime8">
              <a:rPr lang="he-IL" smtClean="0"/>
              <a:t>21 נובמבר 19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A1123-21F9-4EF7-9558-CA51DF32ECB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6032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80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jpe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0.png"/><Relationship Id="rId9" Type="http://schemas.openxmlformats.org/officeDocument/2006/relationships/image" Target="../media/image6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5.emf"/><Relationship Id="rId12" Type="http://schemas.openxmlformats.org/officeDocument/2006/relationships/image" Target="../media/image81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78.png"/><Relationship Id="rId5" Type="http://schemas.openxmlformats.org/officeDocument/2006/relationships/image" Target="../media/image74.emf"/><Relationship Id="rId10" Type="http://schemas.openxmlformats.org/officeDocument/2006/relationships/image" Target="../media/image76.emf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gif"/><Relationship Id="rId4" Type="http://schemas.openxmlformats.org/officeDocument/2006/relationships/image" Target="../media/image5.wmf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9.wmf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0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5.wmf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jpeg"/><Relationship Id="rId5" Type="http://schemas.openxmlformats.org/officeDocument/2006/relationships/image" Target="../media/image17.jpeg"/><Relationship Id="rId10" Type="http://schemas.openxmlformats.org/officeDocument/2006/relationships/image" Target="../media/image21.jpeg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1.emf"/><Relationship Id="rId5" Type="http://schemas.openxmlformats.org/officeDocument/2006/relationships/image" Target="../media/image26.png"/><Relationship Id="rId10" Type="http://schemas.openxmlformats.org/officeDocument/2006/relationships/image" Target="../media/image30.emf"/><Relationship Id="rId4" Type="http://schemas.openxmlformats.org/officeDocument/2006/relationships/image" Target="../media/image25.png"/><Relationship Id="rId9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eg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130.png"/><Relationship Id="rId9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0516" y="1139277"/>
            <a:ext cx="7690764" cy="1486332"/>
          </a:xfrm>
        </p:spPr>
        <p:txBody>
          <a:bodyPr>
            <a:normAutofit/>
          </a:bodyPr>
          <a:lstStyle/>
          <a:p>
            <a:pPr rtl="0"/>
            <a:r>
              <a:rPr lang="en-US" sz="4800" dirty="0" smtClean="0"/>
              <a:t>Experimental techniques for Atom Interferometry</a:t>
            </a:r>
            <a:endParaRPr lang="he-IL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0875" y="3245670"/>
            <a:ext cx="5810250" cy="2417268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Dimitry Yankelev</a:t>
            </a:r>
            <a:r>
              <a:rPr lang="en-US" baseline="30000" dirty="0"/>
              <a:t>1,2 </a:t>
            </a:r>
            <a:r>
              <a:rPr lang="en-US" dirty="0" smtClean="0"/>
              <a:t>, Chen Avinadav</a:t>
            </a:r>
            <a:r>
              <a:rPr lang="en-US" baseline="30000" dirty="0" smtClean="0"/>
              <a:t>1,2</a:t>
            </a:r>
            <a:r>
              <a:rPr lang="en-US" dirty="0" smtClean="0"/>
              <a:t>, </a:t>
            </a:r>
            <a:endParaRPr lang="en-US" baseline="30000" dirty="0" smtClean="0"/>
          </a:p>
          <a:p>
            <a:pPr rtl="0"/>
            <a:r>
              <a:rPr lang="en-US" dirty="0" smtClean="0"/>
              <a:t>Nir Davidson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Ofer </a:t>
            </a:r>
            <a:r>
              <a:rPr lang="en-US" dirty="0" smtClean="0"/>
              <a:t>Firstenberg</a:t>
            </a:r>
            <a:r>
              <a:rPr lang="en-US" baseline="30000" dirty="0" smtClean="0"/>
              <a:t>1</a:t>
            </a:r>
          </a:p>
          <a:p>
            <a:pPr rtl="0"/>
            <a:endParaRPr lang="en-US" dirty="0"/>
          </a:p>
          <a:p>
            <a:pPr rtl="0"/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i="1" dirty="0" smtClean="0"/>
              <a:t>Weizmann </a:t>
            </a:r>
            <a:r>
              <a:rPr lang="en-US" i="1" dirty="0"/>
              <a:t>Institute of </a:t>
            </a:r>
            <a:r>
              <a:rPr lang="en-US" i="1" dirty="0" smtClean="0"/>
              <a:t>Science</a:t>
            </a:r>
          </a:p>
          <a:p>
            <a:pPr rtl="0"/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i="1" dirty="0" smtClean="0"/>
              <a:t>Rafael Quantum Technologies Center</a:t>
            </a:r>
            <a:endParaRPr lang="en-US" i="1" dirty="0"/>
          </a:p>
          <a:p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1386840" y="6488668"/>
            <a:ext cx="941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i="1" dirty="0" err="1" smtClean="0"/>
              <a:t>MICEcon</a:t>
            </a:r>
            <a:r>
              <a:rPr lang="en-US" i="1" dirty="0"/>
              <a:t>,</a:t>
            </a:r>
            <a:r>
              <a:rPr lang="en-US" i="1" dirty="0" smtClean="0"/>
              <a:t> </a:t>
            </a:r>
            <a:r>
              <a:rPr lang="en-US" i="1" dirty="0" err="1" smtClean="0"/>
              <a:t>Novemeber</a:t>
            </a:r>
            <a:r>
              <a:rPr lang="en-US" i="1" dirty="0" smtClean="0"/>
              <a:t> 2019</a:t>
            </a:r>
            <a:endParaRPr lang="en-US" i="1" dirty="0"/>
          </a:p>
        </p:txBody>
      </p:sp>
      <p:pic>
        <p:nvPicPr>
          <p:cNvPr id="12" name="Picture 2" descr="Image result for weizmann logo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73"/>
          <a:stretch/>
        </p:blipFill>
        <p:spPr bwMode="auto">
          <a:xfrm>
            <a:off x="274897" y="149133"/>
            <a:ext cx="2138973" cy="9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64" y="-8467"/>
            <a:ext cx="2715987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weizmann.ac.il/complex/Firstenberg/sites/complex.Firstenberg/files/slide1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0"/>
          <a:stretch/>
        </p:blipFill>
        <p:spPr bwMode="auto">
          <a:xfrm>
            <a:off x="359564" y="1989667"/>
            <a:ext cx="2266446" cy="41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435891" y="600044"/>
            <a:ext cx="275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400" b="1" dirty="0" smtClean="0">
                <a:solidFill>
                  <a:srgbClr val="0061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Technologies Center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06096" y="5716029"/>
            <a:ext cx="31798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400" dirty="0"/>
              <a:t>dimitry.yankelev@weizmann.ac.il</a:t>
            </a:r>
            <a:endParaRPr lang="en-US" sz="1400" dirty="0" smtClean="0"/>
          </a:p>
          <a:p>
            <a:pPr algn="ctr"/>
            <a:r>
              <a:rPr lang="en-US" sz="1400" dirty="0" smtClean="0"/>
              <a:t>chen.avinadav@weizmann.ac.il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310" y="3701075"/>
            <a:ext cx="3067519" cy="12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imperfect locking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10</a:t>
            </a:fld>
            <a:endParaRPr lang="he-IL" dirty="0"/>
          </a:p>
        </p:txBody>
      </p:sp>
      <p:pic>
        <p:nvPicPr>
          <p:cNvPr id="2050" name="Picture 2" descr="C:\Users\Dimitry\Downloads\Beatnote_old_and_n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" y="1181009"/>
            <a:ext cx="5300032" cy="39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imitry\Downloads\raman_spectru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56702" r="63618" b="1964"/>
          <a:stretch/>
        </p:blipFill>
        <p:spPr bwMode="auto">
          <a:xfrm>
            <a:off x="8745271" y="2174897"/>
            <a:ext cx="2237015" cy="19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22952" y="1630679"/>
            <a:ext cx="1147864" cy="447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22952" y="1659258"/>
            <a:ext cx="114786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/>
            <a:r>
              <a:rPr lang="en-US" sz="900" dirty="0" smtClean="0"/>
              <a:t>OPLL between DBRs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3522952" y="1882997"/>
            <a:ext cx="114786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/>
            <a:r>
              <a:rPr lang="en-US" sz="900" dirty="0" err="1" smtClean="0"/>
              <a:t>Beatnote</a:t>
            </a:r>
            <a:r>
              <a:rPr lang="en-US" sz="900" dirty="0" smtClean="0"/>
              <a:t> from EOM</a:t>
            </a:r>
            <a:endParaRPr lang="en-US" sz="9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12835" y="2243522"/>
            <a:ext cx="22665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79378" y="1504858"/>
            <a:ext cx="26167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dirty="0"/>
              <a:t>~1 Hz line, 30 dB over background, &gt;90% of power in the peak</a:t>
            </a:r>
            <a:r>
              <a:rPr lang="en-US" sz="2400" dirty="0" smtClean="0"/>
              <a:t>…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And it’s far from being good enough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253" y="5267757"/>
            <a:ext cx="8113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dirty="0"/>
              <a:t>Not only us…</a:t>
            </a:r>
          </a:p>
          <a:p>
            <a:pPr algn="l" rtl="0"/>
            <a:r>
              <a:rPr lang="en-US" sz="2400" dirty="0" err="1"/>
              <a:t>Toptica</a:t>
            </a:r>
            <a:r>
              <a:rPr lang="en-US" sz="2400" dirty="0"/>
              <a:t> </a:t>
            </a:r>
            <a:r>
              <a:rPr lang="en-US" sz="2400" dirty="0" err="1"/>
              <a:t>falc</a:t>
            </a:r>
            <a:r>
              <a:rPr lang="en-US" sz="2400" dirty="0"/>
              <a:t> data for fraction of power in coherent peak: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99.5% for two ECDLs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86% for two DBRs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01318" y="1000618"/>
                <a:ext cx="3924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/>
                  <a:t>Spectral features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~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/>
                      </a:rPr>
                      <m:t>MHz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away from resonance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318" y="1000618"/>
                <a:ext cx="3924922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553" t="-5882" r="-326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696118" y="4312294"/>
            <a:ext cx="4335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ctr" rtl="0">
              <a:defRPr sz="2400"/>
            </a:lvl1pPr>
          </a:lstStyle>
          <a:p>
            <a:r>
              <a:rPr lang="en-US" dirty="0" smtClean="0"/>
              <a:t>… and </a:t>
            </a:r>
            <a:r>
              <a:rPr lang="en-US" dirty="0"/>
              <a:t>(practically) no Raman </a:t>
            </a:r>
            <a:r>
              <a:rPr lang="en-US" dirty="0" smtClean="0"/>
              <a:t>Rabi </a:t>
            </a:r>
            <a:r>
              <a:rPr lang="en-US" dirty="0"/>
              <a:t>Oscillations</a:t>
            </a:r>
          </a:p>
        </p:txBody>
      </p:sp>
    </p:spTree>
    <p:extLst>
      <p:ext uri="{BB962C8B-B14F-4D97-AF65-F5344CB8AC3E}">
        <p14:creationId xmlns:p14="http://schemas.microsoft.com/office/powerpoint/2010/main" val="16858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Raman with (unfiltered) EOM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11</a:t>
            </a:fld>
            <a:endParaRPr lang="he-IL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917568" y="4742424"/>
            <a:ext cx="958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917568" y="6036954"/>
            <a:ext cx="958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917568" y="1848830"/>
            <a:ext cx="55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17568" y="1987282"/>
            <a:ext cx="55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17568" y="2194961"/>
            <a:ext cx="55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17568" y="2104967"/>
            <a:ext cx="55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08658" y="1488791"/>
            <a:ext cx="0" cy="3253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330146" y="1488792"/>
            <a:ext cx="0" cy="45481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547114" y="2783322"/>
            <a:ext cx="0" cy="1959102"/>
          </a:xfrm>
          <a:prstGeom prst="straightConnector1">
            <a:avLst/>
          </a:prstGeom>
          <a:ln>
            <a:solidFill>
              <a:srgbClr val="E3B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696279" y="2783322"/>
            <a:ext cx="0" cy="3253632"/>
          </a:xfrm>
          <a:prstGeom prst="straightConnector1">
            <a:avLst/>
          </a:prstGeom>
          <a:ln w="9525">
            <a:solidFill>
              <a:srgbClr val="95B3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547114" y="1488791"/>
            <a:ext cx="811488" cy="1294532"/>
            <a:chOff x="5547114" y="1488791"/>
            <a:chExt cx="811488" cy="1294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696170" y="1553370"/>
                  <a:ext cx="477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170" y="1553370"/>
                  <a:ext cx="477438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875841" y="2200638"/>
                  <a:ext cx="4827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841" y="2200638"/>
                  <a:ext cx="48276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ight Brace 46"/>
            <p:cNvSpPr/>
            <p:nvPr/>
          </p:nvSpPr>
          <p:spPr>
            <a:xfrm>
              <a:off x="5547114" y="1488791"/>
              <a:ext cx="149165" cy="498491"/>
            </a:xfrm>
            <a:prstGeom prst="rightBrace">
              <a:avLst>
                <a:gd name="adj1" fmla="val 4749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Brace 47"/>
            <p:cNvSpPr/>
            <p:nvPr/>
          </p:nvSpPr>
          <p:spPr>
            <a:xfrm>
              <a:off x="5726676" y="1987283"/>
              <a:ext cx="149165" cy="796040"/>
            </a:xfrm>
            <a:prstGeom prst="rightBrace">
              <a:avLst>
                <a:gd name="adj1" fmla="val 4749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Image result for eom sideban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7" y="2200638"/>
            <a:ext cx="3563256" cy="273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54043" y="5013787"/>
                <a:ext cx="356325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/>
                  <a:t>Must operate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Δ</m:t>
                    </m:r>
                    <m:r>
                      <a:rPr lang="en-US" sz="240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400">
                            <a:latin typeface="Cambria Math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sz="2400" dirty="0"/>
                  <a:t>, otherwise all </a:t>
                </a:r>
                <a:r>
                  <a:rPr lang="en-US" sz="2400" dirty="0" smtClean="0"/>
                  <a:t>contributions </a:t>
                </a:r>
                <a:r>
                  <a:rPr lang="en-US" sz="2400" dirty="0"/>
                  <a:t>to Rabi cancels out…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" y="5013787"/>
                <a:ext cx="3563256" cy="1569660"/>
              </a:xfrm>
              <a:prstGeom prst="rect">
                <a:avLst/>
              </a:prstGeom>
              <a:blipFill rotWithShape="1">
                <a:blip r:embed="rId5"/>
                <a:stretch>
                  <a:fillRect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787" y="644657"/>
            <a:ext cx="4595678" cy="321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146852" y="3784207"/>
            <a:ext cx="3566160" cy="1953094"/>
            <a:chOff x="6146852" y="3784207"/>
            <a:chExt cx="3566160" cy="1953094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8101"/>
            <a:stretch/>
          </p:blipFill>
          <p:spPr bwMode="auto">
            <a:xfrm>
              <a:off x="6146852" y="3784207"/>
              <a:ext cx="3566160" cy="195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4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545"/>
            <a:stretch/>
          </p:blipFill>
          <p:spPr bwMode="auto">
            <a:xfrm>
              <a:off x="6311871" y="5474838"/>
              <a:ext cx="3200400" cy="262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TextBox 54"/>
          <p:cNvSpPr txBox="1"/>
          <p:nvPr/>
        </p:nvSpPr>
        <p:spPr>
          <a:xfrm>
            <a:off x="6891555" y="5709280"/>
            <a:ext cx="4880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Still need to take into account all beams for estimations of Light Shift and Scattering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03" y="1361483"/>
            <a:ext cx="4795197" cy="6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804337"/>
            <a:ext cx="3200400" cy="195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82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Raman spectrum and AI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12</a:t>
            </a:fld>
            <a:endParaRPr lang="he-I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481" t="74541" r="7503" b="4239"/>
          <a:stretch/>
        </p:blipFill>
        <p:spPr bwMode="auto">
          <a:xfrm>
            <a:off x="7834433" y="1344616"/>
            <a:ext cx="3074718" cy="1857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" t="3189" r="11743"/>
          <a:stretch/>
        </p:blipFill>
        <p:spPr bwMode="auto">
          <a:xfrm>
            <a:off x="533621" y="1128650"/>
            <a:ext cx="5870295" cy="379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7855625" y="55729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dirty="0" smtClean="0"/>
              <a:t>Center peak : Doppler free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727648" y="1366465"/>
            <a:ext cx="154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Side peaks: Doppler sensitive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763185" y="975284"/>
            <a:ext cx="3317932" cy="391181"/>
            <a:chOff x="7493945" y="975284"/>
            <a:chExt cx="3317932" cy="391181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9640318" y="1087064"/>
              <a:ext cx="0" cy="1894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9731757" y="1087064"/>
              <a:ext cx="0" cy="1894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9772397" y="975284"/>
                  <a:ext cx="1039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dirty="0" smtClean="0"/>
                    <a:t>(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𝑣</m:t>
                      </m:r>
                      <m:r>
                        <a:rPr lang="en-US" i="1" dirty="0" smtClean="0">
                          <a:latin typeface="Cambria Math"/>
                        </a:rPr>
                        <m:t>&gt;</m:t>
                      </m:r>
                      <m:r>
                        <a:rPr lang="en-US" i="1" dirty="0" smtClean="0">
                          <a:latin typeface="Cambria Math"/>
                        </a:rPr>
                        <m:t>0</m:t>
                      </m:r>
                      <m:r>
                        <a:rPr lang="en-US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397" y="975284"/>
                  <a:ext cx="1039480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/>
            <p:cNvCxnSpPr/>
            <p:nvPr/>
          </p:nvCxnSpPr>
          <p:spPr>
            <a:xfrm>
              <a:off x="7606593" y="1108913"/>
              <a:ext cx="0" cy="1894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7493945" y="1108913"/>
              <a:ext cx="0" cy="1894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626025" y="997133"/>
                  <a:ext cx="1039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dirty="0" smtClean="0"/>
                    <a:t>(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𝑣</m:t>
                      </m:r>
                      <m:r>
                        <a:rPr lang="en-US" i="1" dirty="0" smtClean="0">
                          <a:latin typeface="Cambria Math"/>
                        </a:rPr>
                        <m:t>&gt;</m:t>
                      </m:r>
                      <m:r>
                        <a:rPr lang="en-US" i="1" dirty="0" smtClean="0">
                          <a:latin typeface="Cambria Math"/>
                        </a:rPr>
                        <m:t>0</m:t>
                      </m:r>
                      <m:r>
                        <a:rPr lang="en-US" b="0" i="1" dirty="0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025" y="997133"/>
                  <a:ext cx="103948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8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2486988" y="6042717"/>
                <a:ext cx="4979506" cy="851070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2400" dirty="0" smtClean="0"/>
                  <a:t>If anybody wondered how one is supposed to measure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 smtClean="0"/>
                  <a:t> radians…</a:t>
                </a:r>
                <a:endParaRPr lang="en-US" sz="2400" dirty="0"/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88" y="6042717"/>
                <a:ext cx="4979506" cy="851070"/>
              </a:xfrm>
              <a:prstGeom prst="rect">
                <a:avLst/>
              </a:prstGeom>
              <a:blipFill rotWithShape="1">
                <a:blip r:embed="rId6"/>
                <a:stretch>
                  <a:fillRect l="-1958" t="-571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2"/>
          <p:cNvSpPr txBox="1">
            <a:spLocks/>
          </p:cNvSpPr>
          <p:nvPr/>
        </p:nvSpPr>
        <p:spPr>
          <a:xfrm>
            <a:off x="684374" y="5151032"/>
            <a:ext cx="5127145" cy="85107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dirty="0" smtClean="0"/>
              <a:t>Need agile and tunable frequency generation for the Raman beams.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300669" y="2902260"/>
            <a:ext cx="3334311" cy="3743975"/>
            <a:chOff x="7300669" y="2902260"/>
            <a:chExt cx="3334311" cy="3743975"/>
          </a:xfrm>
        </p:grpSpPr>
        <p:pic>
          <p:nvPicPr>
            <p:cNvPr id="7" name="Picture 3" descr="C:\Users\Dimitry\Downloads\fig_1.4_spectra_vs_time_from_apex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763"/>
            <a:stretch/>
          </p:blipFill>
          <p:spPr bwMode="auto">
            <a:xfrm>
              <a:off x="7383438" y="2943244"/>
              <a:ext cx="3251542" cy="3702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 rot="16200000">
              <a:off x="5884317" y="4318612"/>
              <a:ext cx="3140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Helvitica"/>
                </a:rPr>
                <a:t>Time from apex [</a:t>
              </a:r>
              <a:r>
                <a:rPr lang="en-US" sz="1400" dirty="0" err="1" smtClean="0">
                  <a:latin typeface="Helvitica"/>
                </a:rPr>
                <a:t>ms</a:t>
              </a:r>
              <a:r>
                <a:rPr lang="en-US" sz="1400" dirty="0">
                  <a:latin typeface="Helvitica"/>
                </a:rPr>
                <a:t>]</a:t>
              </a:r>
              <a:endParaRPr lang="en-US" sz="1400" dirty="0" smtClean="0">
                <a:latin typeface="Helvitica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11447" y="3198937"/>
            <a:ext cx="1809747" cy="981690"/>
            <a:chOff x="9311447" y="3198937"/>
            <a:chExt cx="1809747" cy="981690"/>
          </a:xfrm>
        </p:grpSpPr>
        <p:sp>
          <p:nvSpPr>
            <p:cNvPr id="8" name="Oval 7"/>
            <p:cNvSpPr/>
            <p:nvPr/>
          </p:nvSpPr>
          <p:spPr>
            <a:xfrm flipH="1">
              <a:off x="9825050" y="3198937"/>
              <a:ext cx="288032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flipH="1">
              <a:off x="9545194" y="3542715"/>
              <a:ext cx="288032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flipH="1">
              <a:off x="9311447" y="3892595"/>
              <a:ext cx="288032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8" idx="2"/>
            </p:cNvCxnSpPr>
            <p:nvPr/>
          </p:nvCxnSpPr>
          <p:spPr>
            <a:xfrm>
              <a:off x="10113082" y="3342953"/>
              <a:ext cx="79208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9" idx="2"/>
            </p:cNvCxnSpPr>
            <p:nvPr/>
          </p:nvCxnSpPr>
          <p:spPr>
            <a:xfrm>
              <a:off x="9833226" y="3686731"/>
              <a:ext cx="107194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2"/>
            </p:cNvCxnSpPr>
            <p:nvPr/>
          </p:nvCxnSpPr>
          <p:spPr>
            <a:xfrm>
              <a:off x="9599479" y="4036611"/>
              <a:ext cx="130569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 flipH="1">
                  <a:off x="10761154" y="3322633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61154" y="3322633"/>
                  <a:ext cx="360040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10761154" y="3708807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761154" y="3708807"/>
                  <a:ext cx="360040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/>
          <p:cNvGrpSpPr/>
          <p:nvPr/>
        </p:nvGrpSpPr>
        <p:grpSpPr>
          <a:xfrm>
            <a:off x="9102430" y="2963282"/>
            <a:ext cx="1120341" cy="3263330"/>
            <a:chOff x="9102430" y="2963282"/>
            <a:chExt cx="1120341" cy="3263330"/>
          </a:xfrm>
        </p:grpSpPr>
        <p:grpSp>
          <p:nvGrpSpPr>
            <p:cNvPr id="41" name="Group 40"/>
            <p:cNvGrpSpPr/>
            <p:nvPr/>
          </p:nvGrpSpPr>
          <p:grpSpPr>
            <a:xfrm>
              <a:off x="9455463" y="3486969"/>
              <a:ext cx="513603" cy="2739643"/>
              <a:chOff x="9455463" y="3486969"/>
              <a:chExt cx="513603" cy="2739643"/>
            </a:xfrm>
          </p:grpSpPr>
          <p:cxnSp>
            <p:nvCxnSpPr>
              <p:cNvPr id="16" name="Straight Connector 15"/>
              <p:cNvCxnSpPr>
                <a:stCxn id="8" idx="4"/>
              </p:cNvCxnSpPr>
              <p:nvPr/>
            </p:nvCxnSpPr>
            <p:spPr>
              <a:xfrm flipH="1">
                <a:off x="9969066" y="3486969"/>
                <a:ext cx="0" cy="2739643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9" idx="4"/>
              </p:cNvCxnSpPr>
              <p:nvPr/>
            </p:nvCxnSpPr>
            <p:spPr>
              <a:xfrm>
                <a:off x="9689210" y="3830747"/>
                <a:ext cx="9396" cy="2366104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0" idx="4"/>
              </p:cNvCxnSpPr>
              <p:nvPr/>
            </p:nvCxnSpPr>
            <p:spPr>
              <a:xfrm flipH="1">
                <a:off x="9455463" y="4180627"/>
                <a:ext cx="0" cy="2016224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/>
            <p:cNvCxnSpPr/>
            <p:nvPr/>
          </p:nvCxnSpPr>
          <p:spPr>
            <a:xfrm flipH="1">
              <a:off x="9102430" y="2963282"/>
              <a:ext cx="1120341" cy="15626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373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uniformity and </a:t>
            </a:r>
            <a:r>
              <a:rPr lang="en-US" dirty="0" smtClean="0"/>
              <a:t>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13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5038061" y="982746"/>
                <a:ext cx="3209111" cy="36287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 vert="horz" wrap="square" lIns="90488" tIns="44450" rIns="90488" bIns="4445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tabLst>
                    <a:tab pos="354013" algn="l"/>
                  </a:tabLst>
                  <a:defRPr sz="2000" b="1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65125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8080"/>
                  </a:buClr>
                  <a:buFont typeface="Wingdings" pitchFamily="2" charset="2"/>
                  <a:tabLst>
                    <a:tab pos="354013" algn="l"/>
                  </a:tabLst>
                  <a:defRPr b="1">
                    <a:solidFill>
                      <a:srgbClr val="007B78"/>
                    </a:solidFill>
                    <a:latin typeface="+mn-lt"/>
                    <a:cs typeface="+mn-cs"/>
                  </a:defRPr>
                </a:lvl2pPr>
                <a:lvl3pPr marL="1320800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 i="1">
                    <a:solidFill>
                      <a:srgbClr val="CC0000"/>
                    </a:solidFill>
                    <a:latin typeface="+mn-lt"/>
                    <a:cs typeface="+mn-cs"/>
                  </a:defRPr>
                </a:lvl3pPr>
                <a:lvl4pPr marL="1728788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tabLst>
                    <a:tab pos="354013" algn="l"/>
                  </a:tabLst>
                  <a:defRPr sz="2000">
                    <a:solidFill>
                      <a:srgbClr val="33CC33"/>
                    </a:solidFill>
                    <a:latin typeface="+mn-lt"/>
                    <a:cs typeface="+mn-cs"/>
                  </a:defRPr>
                </a:lvl4pPr>
                <a:lvl5pPr marL="2136775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5pPr>
                <a:lvl6pPr marL="25939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6pPr>
                <a:lvl7pPr marL="30511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7pPr>
                <a:lvl8pPr marL="35083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8pPr>
                <a:lvl9pPr marL="39655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Δ</m:t>
                      </m:r>
                      <m:r>
                        <a:rPr lang="en-US" b="0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3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4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b="0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8061" y="982746"/>
                <a:ext cx="3209111" cy="362879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2688546" y="1436850"/>
                <a:ext cx="3369720" cy="3843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 vert="horz" wrap="square" lIns="90488" tIns="44450" rIns="90488" bIns="4445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tabLst>
                    <a:tab pos="354013" algn="l"/>
                  </a:tabLst>
                  <a:defRPr sz="2000" b="1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65125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8080"/>
                  </a:buClr>
                  <a:buFont typeface="Wingdings" pitchFamily="2" charset="2"/>
                  <a:tabLst>
                    <a:tab pos="354013" algn="l"/>
                  </a:tabLst>
                  <a:defRPr b="1">
                    <a:solidFill>
                      <a:srgbClr val="007B78"/>
                    </a:solidFill>
                    <a:latin typeface="+mn-lt"/>
                    <a:cs typeface="+mn-cs"/>
                  </a:defRPr>
                </a:lvl2pPr>
                <a:lvl3pPr marL="1320800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 i="1">
                    <a:solidFill>
                      <a:srgbClr val="CC0000"/>
                    </a:solidFill>
                    <a:latin typeface="+mn-lt"/>
                    <a:cs typeface="+mn-cs"/>
                  </a:defRPr>
                </a:lvl3pPr>
                <a:lvl4pPr marL="1728788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tabLst>
                    <a:tab pos="354013" algn="l"/>
                  </a:tabLst>
                  <a:defRPr sz="2000">
                    <a:solidFill>
                      <a:srgbClr val="33CC33"/>
                    </a:solidFill>
                    <a:latin typeface="+mn-lt"/>
                    <a:cs typeface="+mn-cs"/>
                  </a:defRPr>
                </a:lvl4pPr>
                <a:lvl5pPr marL="2136775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5pPr>
                <a:lvl6pPr marL="25939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6pPr>
                <a:lvl7pPr marL="30511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7pPr>
                <a:lvl8pPr marL="35083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8pPr>
                <a:lvl9pPr marL="39655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1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eff</m:t>
                          </m:r>
                        </m:sub>
                      </m:sSub>
                      <m:d>
                        <m:dPr>
                          <m:ctrlPr>
                            <a:rPr lang="en-US" b="1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0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𝐫</m:t>
                          </m:r>
                        </m:e>
                      </m:d>
                      <m:r>
                        <a:rPr lang="en-US" b="1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ctrlPr>
                            <a:rPr lang="en-US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𝐫</m:t>
                          </m:r>
                          <m:r>
                            <a:rPr lang="en-US" i="1" kern="0" baseline="-2500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𝐫</m:t>
                          </m:r>
                          <m:r>
                            <a:rPr lang="en-US" i="1" kern="0" baseline="-2500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𝐫</m:t>
                          </m:r>
                          <m:r>
                            <a:rPr lang="en-US" i="1" kern="0" baseline="-2500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𝐫</m:t>
                          </m:r>
                          <m:r>
                            <a:rPr lang="en-US" i="1" kern="0" baseline="-2500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r>
                  <a:rPr lang="en-US" i="1" kern="0" baseline="-25000" dirty="0" smtClean="0">
                    <a:solidFill>
                      <a:srgbClr val="C00000"/>
                    </a:solidFill>
                    <a:latin typeface="Cambria Math"/>
                  </a:rPr>
                  <a:t/>
                </a:r>
                <a:br>
                  <a:rPr lang="en-US" i="1" kern="0" baseline="-25000" dirty="0" smtClean="0">
                    <a:solidFill>
                      <a:srgbClr val="C00000"/>
                    </a:solidFill>
                    <a:latin typeface="Cambria Math"/>
                  </a:rPr>
                </a:br>
                <a:endParaRPr lang="en-US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8546" y="1436850"/>
                <a:ext cx="3369720" cy="384315"/>
              </a:xfrm>
              <a:prstGeom prst="rect">
                <a:avLst/>
              </a:prstGeom>
              <a:blipFill rotWithShape="1">
                <a:blip r:embed="rId4"/>
                <a:stretch>
                  <a:fillRect b="-1449"/>
                </a:stretch>
              </a:blipFill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 bwMode="auto">
              <a:xfrm>
                <a:off x="2068921" y="1436138"/>
                <a:ext cx="4106050" cy="36287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 vert="horz" wrap="square" lIns="90488" tIns="44450" rIns="90488" bIns="4445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tabLst>
                    <a:tab pos="354013" algn="l"/>
                  </a:tabLst>
                  <a:defRPr sz="2000" b="1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65125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8080"/>
                  </a:buClr>
                  <a:buFont typeface="Wingdings" pitchFamily="2" charset="2"/>
                  <a:tabLst>
                    <a:tab pos="354013" algn="l"/>
                  </a:tabLst>
                  <a:defRPr b="1">
                    <a:solidFill>
                      <a:srgbClr val="007B78"/>
                    </a:solidFill>
                    <a:latin typeface="+mn-lt"/>
                    <a:cs typeface="+mn-cs"/>
                  </a:defRPr>
                </a:lvl2pPr>
                <a:lvl3pPr marL="1320800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 i="1">
                    <a:solidFill>
                      <a:srgbClr val="CC0000"/>
                    </a:solidFill>
                    <a:latin typeface="+mn-lt"/>
                    <a:cs typeface="+mn-cs"/>
                  </a:defRPr>
                </a:lvl3pPr>
                <a:lvl4pPr marL="1728788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tabLst>
                    <a:tab pos="354013" algn="l"/>
                  </a:tabLst>
                  <a:defRPr sz="2000">
                    <a:solidFill>
                      <a:srgbClr val="33CC33"/>
                    </a:solidFill>
                    <a:latin typeface="+mn-lt"/>
                    <a:cs typeface="+mn-cs"/>
                  </a:defRPr>
                </a:lvl4pPr>
                <a:lvl5pPr marL="2136775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5pPr>
                <a:lvl6pPr marL="25939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6pPr>
                <a:lvl7pPr marL="30511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7pPr>
                <a:lvl8pPr marL="35083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8pPr>
                <a:lvl9pPr marL="39655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1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eff</m:t>
                          </m:r>
                        </m:sub>
                      </m:sSub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− 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3</m:t>
                      </m:r>
                      <m:r>
                        <a:rPr lang="en-US" b="1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4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8921" y="1436138"/>
                <a:ext cx="4106050" cy="362879"/>
              </a:xfrm>
              <a:prstGeom prst="rect">
                <a:avLst/>
              </a:prstGeom>
              <a:blipFill rotWithShape="1">
                <a:blip r:embed="rId5"/>
                <a:stretch>
                  <a:fillRect b="-18462"/>
                </a:stretch>
              </a:blipFill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 bwMode="auto">
              <a:xfrm>
                <a:off x="7792089" y="1439948"/>
                <a:ext cx="3530022" cy="3628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 vert="horz" wrap="square" lIns="90488" tIns="44450" rIns="90488" bIns="4445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tabLst>
                    <a:tab pos="354013" algn="l"/>
                  </a:tabLst>
                  <a:defRPr sz="2000" b="1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65125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8080"/>
                  </a:buClr>
                  <a:buFont typeface="Wingdings" pitchFamily="2" charset="2"/>
                  <a:tabLst>
                    <a:tab pos="354013" algn="l"/>
                  </a:tabLst>
                  <a:defRPr b="1">
                    <a:solidFill>
                      <a:srgbClr val="007B78"/>
                    </a:solidFill>
                    <a:latin typeface="+mn-lt"/>
                    <a:cs typeface="+mn-cs"/>
                  </a:defRPr>
                </a:lvl2pPr>
                <a:lvl3pPr marL="1320800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 i="1">
                    <a:solidFill>
                      <a:srgbClr val="CC0000"/>
                    </a:solidFill>
                    <a:latin typeface="+mn-lt"/>
                    <a:cs typeface="+mn-cs"/>
                  </a:defRPr>
                </a:lvl3pPr>
                <a:lvl4pPr marL="1728788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tabLst>
                    <a:tab pos="354013" algn="l"/>
                  </a:tabLst>
                  <a:defRPr sz="2000">
                    <a:solidFill>
                      <a:srgbClr val="33CC33"/>
                    </a:solidFill>
                    <a:latin typeface="+mn-lt"/>
                    <a:cs typeface="+mn-cs"/>
                  </a:defRPr>
                </a:lvl4pPr>
                <a:lvl5pPr marL="2136775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5pPr>
                <a:lvl6pPr marL="25939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6pPr>
                <a:lvl7pPr marL="30511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7pPr>
                <a:lvl8pPr marL="35083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8pPr>
                <a:lvl9pPr marL="39655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𝑀𝑊</m:t>
                          </m:r>
                        </m:sup>
                      </m:sSubSup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𝑀𝑊</m:t>
                          </m:r>
                        </m:sup>
                      </m:sSubSup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𝑀𝑊</m:t>
                          </m:r>
                        </m:sup>
                      </m:sSubSup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𝑀𝑊</m:t>
                          </m:r>
                        </m:sup>
                      </m:sSubSup>
                    </m:oMath>
                  </m:oMathPara>
                </a14:m>
                <a:endParaRPr lang="en-US" b="0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2089" y="1439948"/>
                <a:ext cx="3530022" cy="362878"/>
              </a:xfrm>
              <a:prstGeom prst="rect">
                <a:avLst/>
              </a:prstGeom>
              <a:blipFill rotWithShape="1">
                <a:blip r:embed="rId6"/>
                <a:stretch>
                  <a:fillRect b="-18182"/>
                </a:stretch>
              </a:blipFill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 bwMode="auto">
              <a:xfrm>
                <a:off x="7792089" y="1447568"/>
                <a:ext cx="938294" cy="36287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 vert="horz" wrap="square" lIns="90488" tIns="44450" rIns="90488" bIns="4445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tabLst>
                    <a:tab pos="354013" algn="l"/>
                  </a:tabLst>
                  <a:defRPr sz="2000" b="1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65125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8080"/>
                  </a:buClr>
                  <a:buFont typeface="Wingdings" pitchFamily="2" charset="2"/>
                  <a:tabLst>
                    <a:tab pos="354013" algn="l"/>
                  </a:tabLst>
                  <a:defRPr b="1">
                    <a:solidFill>
                      <a:srgbClr val="007B78"/>
                    </a:solidFill>
                    <a:latin typeface="+mn-lt"/>
                    <a:cs typeface="+mn-cs"/>
                  </a:defRPr>
                </a:lvl2pPr>
                <a:lvl3pPr marL="1320800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 i="1">
                    <a:solidFill>
                      <a:srgbClr val="CC0000"/>
                    </a:solidFill>
                    <a:latin typeface="+mn-lt"/>
                    <a:cs typeface="+mn-cs"/>
                  </a:defRPr>
                </a:lvl3pPr>
                <a:lvl4pPr marL="1728788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tabLst>
                    <a:tab pos="354013" algn="l"/>
                  </a:tabLst>
                  <a:defRPr sz="2000">
                    <a:solidFill>
                      <a:srgbClr val="33CC33"/>
                    </a:solidFill>
                    <a:latin typeface="+mn-lt"/>
                    <a:cs typeface="+mn-cs"/>
                  </a:defRPr>
                </a:lvl4pPr>
                <a:lvl5pPr marL="2136775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5pPr>
                <a:lvl6pPr marL="25939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6pPr>
                <a:lvl7pPr marL="30511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7pPr>
                <a:lvl8pPr marL="35083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8pPr>
                <a:lvl9pPr marL="39655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𝛼</m:t>
                      </m:r>
                      <m:sSup>
                        <m:sSupPr>
                          <m:ctrlP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2089" y="1447568"/>
                <a:ext cx="938294" cy="36287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760353" y="2039222"/>
            <a:ext cx="4277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 smtClean="0">
                <a:solidFill>
                  <a:srgbClr val="002060"/>
                </a:solidFill>
              </a:rPr>
              <a:t>Non-uniform transverse phase (</a:t>
            </a:r>
            <a:r>
              <a:rPr lang="en-US" sz="2000" dirty="0" err="1" smtClean="0">
                <a:solidFill>
                  <a:srgbClr val="002060"/>
                </a:solidFill>
              </a:rPr>
              <a:t>Guassian</a:t>
            </a:r>
            <a:r>
              <a:rPr lang="en-US" sz="2000" dirty="0" smtClean="0">
                <a:solidFill>
                  <a:srgbClr val="002060"/>
                </a:solidFill>
              </a:rPr>
              <a:t> profile, aberrations):</a:t>
            </a:r>
          </a:p>
          <a:p>
            <a:pPr algn="ctr" rtl="0"/>
            <a:r>
              <a:rPr lang="en-US" sz="2000" dirty="0" smtClean="0">
                <a:solidFill>
                  <a:srgbClr val="002060"/>
                </a:solidFill>
              </a:rPr>
              <a:t>Atoms see difference phase imprints according to their transverse velocity</a:t>
            </a:r>
          </a:p>
        </p:txBody>
      </p:sp>
      <p:pic>
        <p:nvPicPr>
          <p:cNvPr id="20" name="Picture 5" descr="Image result for gaussian be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6" y="3325517"/>
            <a:ext cx="3134941" cy="17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>
          <a:xfrm>
            <a:off x="2225352" y="4266457"/>
            <a:ext cx="45763" cy="45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42648" y="4346849"/>
            <a:ext cx="45763" cy="4576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C:\temp\DSC00690 (Large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881" y="3748777"/>
            <a:ext cx="1878671" cy="25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temp\DSC00693 (Large)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52" y="5067517"/>
            <a:ext cx="1808440" cy="13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032776" y="3325517"/>
            <a:ext cx="311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 smtClean="0"/>
              <a:t>Large collimators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59265" y="6468429"/>
            <a:ext cx="311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 smtClean="0"/>
              <a:t>Special vacuum viewports</a:t>
            </a:r>
            <a:endParaRPr lang="en-US" sz="2400" dirty="0"/>
          </a:p>
        </p:txBody>
      </p:sp>
      <p:pic>
        <p:nvPicPr>
          <p:cNvPr id="27" name="Picture 4" descr="C:\temp\DSC00694 (Large)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628" y="5203773"/>
            <a:ext cx="1781673" cy="133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501513" y="2006825"/>
            <a:ext cx="4431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 smtClean="0">
                <a:solidFill>
                  <a:srgbClr val="002060"/>
                </a:solidFill>
              </a:rPr>
              <a:t>Laser phase noise</a:t>
            </a:r>
          </a:p>
          <a:p>
            <a:pPr algn="ctr" rtl="0"/>
            <a:r>
              <a:rPr lang="en-US" sz="2000" dirty="0" smtClean="0">
                <a:solidFill>
                  <a:srgbClr val="002060"/>
                </a:solidFill>
              </a:rPr>
              <a:t>(imperfect MW oscillator): </a:t>
            </a:r>
          </a:p>
          <a:p>
            <a:pPr algn="ctr" rtl="0"/>
            <a:r>
              <a:rPr lang="en-US" sz="2000" dirty="0" smtClean="0">
                <a:solidFill>
                  <a:srgbClr val="002060"/>
                </a:solidFill>
              </a:rPr>
              <a:t>Variation of the phase between pulses and between shots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 bwMode="auto">
              <a:xfrm>
                <a:off x="7792089" y="1443046"/>
                <a:ext cx="3209111" cy="36287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 vert="horz" wrap="square" lIns="90488" tIns="44450" rIns="90488" bIns="4445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tabLst>
                    <a:tab pos="354013" algn="l"/>
                  </a:tabLst>
                  <a:defRPr sz="2000" b="1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65125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8080"/>
                  </a:buClr>
                  <a:buFont typeface="Wingdings" pitchFamily="2" charset="2"/>
                  <a:tabLst>
                    <a:tab pos="354013" algn="l"/>
                  </a:tabLst>
                  <a:defRPr b="1">
                    <a:solidFill>
                      <a:srgbClr val="007B78"/>
                    </a:solidFill>
                    <a:latin typeface="+mn-lt"/>
                    <a:cs typeface="+mn-cs"/>
                  </a:defRPr>
                </a:lvl2pPr>
                <a:lvl3pPr marL="1320800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 i="1">
                    <a:solidFill>
                      <a:srgbClr val="CC0000"/>
                    </a:solidFill>
                    <a:latin typeface="+mn-lt"/>
                    <a:cs typeface="+mn-cs"/>
                  </a:defRPr>
                </a:lvl3pPr>
                <a:lvl4pPr marL="1728788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tabLst>
                    <a:tab pos="354013" algn="l"/>
                  </a:tabLst>
                  <a:defRPr sz="2000">
                    <a:solidFill>
                      <a:srgbClr val="33CC33"/>
                    </a:solidFill>
                    <a:latin typeface="+mn-lt"/>
                    <a:cs typeface="+mn-cs"/>
                  </a:defRPr>
                </a:lvl4pPr>
                <a:lvl5pPr marL="2136775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5pPr>
                <a:lvl6pPr marL="25939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6pPr>
                <a:lvl7pPr marL="30511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7pPr>
                <a:lvl8pPr marL="35083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8pPr>
                <a:lvl9pPr marL="39655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</m:sSubSup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</m:sSubSup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</m:sSubSup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en-US" b="0" i="1" kern="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b="0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2089" y="1443046"/>
                <a:ext cx="3209111" cy="362879"/>
              </a:xfrm>
              <a:prstGeom prst="rect">
                <a:avLst/>
              </a:prstGeom>
              <a:blipFill rotWithShape="1">
                <a:blip r:embed="rId12"/>
                <a:stretch>
                  <a:fillRect b="-20000"/>
                </a:stretch>
              </a:blipFill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7322057" y="4493392"/>
            <a:ext cx="443198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0"/>
            <a:r>
              <a:rPr lang="en-US" sz="2000" dirty="0" smtClean="0">
                <a:solidFill>
                  <a:srgbClr val="002060"/>
                </a:solidFill>
              </a:rPr>
              <a:t>MW Chain based on low noise oscillators (for short term) and locked to atomic reference/GPS (for long term)</a:t>
            </a:r>
          </a:p>
        </p:txBody>
      </p:sp>
    </p:spTree>
    <p:extLst>
      <p:ext uri="{BB962C8B-B14F-4D97-AF65-F5344CB8AC3E}">
        <p14:creationId xmlns:p14="http://schemas.microsoft.com/office/powerpoint/2010/main" val="57188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-0.00013 0.06644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1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00026 -0.0618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2" grpId="1"/>
      <p:bldP spid="16" grpId="1"/>
      <p:bldP spid="17" grpId="1"/>
      <p:bldP spid="19" grpId="0"/>
      <p:bldP spid="21" grpId="0" animBg="1"/>
      <p:bldP spid="21" grpId="1" animBg="1"/>
      <p:bldP spid="22" grpId="0" animBg="1"/>
      <p:bldP spid="22" grpId="1" animBg="1"/>
      <p:bldP spid="25" grpId="0"/>
      <p:bldP spid="26" grpId="0"/>
      <p:bldP spid="28" grpId="0"/>
      <p:bldP spid="29" grpId="1"/>
      <p:bldP spid="29" grpId="2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757800" y="3096787"/>
            <a:ext cx="1091609" cy="21945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45149" y="3160432"/>
            <a:ext cx="333816" cy="2062987"/>
            <a:chOff x="1151125" y="2912588"/>
            <a:chExt cx="322569" cy="2657976"/>
          </a:xfrm>
        </p:grpSpPr>
        <p:pic>
          <p:nvPicPr>
            <p:cNvPr id="6" name="Picture 2" descr="http://hyperphysics.phy-astr.gsu.edu/hbase/waves/imgwav/strhar.g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2685" r="9494" b="33125"/>
            <a:stretch/>
          </p:blipFill>
          <p:spPr bwMode="auto">
            <a:xfrm rot="16200000">
              <a:off x="629439" y="4726308"/>
              <a:ext cx="1365942" cy="322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hyperphysics.phy-astr.gsu.edu/hbase/waves/imgwav/strhar.g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2685" r="9494" b="33125"/>
            <a:stretch/>
          </p:blipFill>
          <p:spPr bwMode="auto">
            <a:xfrm rot="16200000">
              <a:off x="629439" y="3434274"/>
              <a:ext cx="1365942" cy="322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reeform 9"/>
          <p:cNvSpPr/>
          <p:nvPr/>
        </p:nvSpPr>
        <p:spPr bwMode="auto">
          <a:xfrm>
            <a:off x="2047975" y="3436457"/>
            <a:ext cx="570493" cy="1536593"/>
          </a:xfrm>
          <a:custGeom>
            <a:avLst/>
            <a:gdLst>
              <a:gd name="connsiteX0" fmla="*/ 0 w 533400"/>
              <a:gd name="connsiteY0" fmla="*/ 2764973 h 2764973"/>
              <a:gd name="connsiteX1" fmla="*/ 239486 w 533400"/>
              <a:gd name="connsiteY1" fmla="*/ 1 h 2764973"/>
              <a:gd name="connsiteX2" fmla="*/ 533400 w 533400"/>
              <a:gd name="connsiteY2" fmla="*/ 2754087 h 2764973"/>
              <a:gd name="connsiteX0" fmla="*/ 0 w 578747"/>
              <a:gd name="connsiteY0" fmla="*/ 2789672 h 2789672"/>
              <a:gd name="connsiteX1" fmla="*/ 239486 w 578747"/>
              <a:gd name="connsiteY1" fmla="*/ 24700 h 2789672"/>
              <a:gd name="connsiteX2" fmla="*/ 578747 w 578747"/>
              <a:gd name="connsiteY2" fmla="*/ 1842615 h 278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747" h="2789672">
                <a:moveTo>
                  <a:pt x="0" y="2789672"/>
                </a:moveTo>
                <a:cubicBezTo>
                  <a:pt x="75293" y="1408093"/>
                  <a:pt x="143028" y="182543"/>
                  <a:pt x="239486" y="24700"/>
                </a:cubicBezTo>
                <a:cubicBezTo>
                  <a:pt x="335944" y="-133143"/>
                  <a:pt x="476240" y="464665"/>
                  <a:pt x="578747" y="184261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1" name="Cloud 10"/>
          <p:cNvSpPr/>
          <p:nvPr/>
        </p:nvSpPr>
        <p:spPr>
          <a:xfrm>
            <a:off x="1865433" y="4125955"/>
            <a:ext cx="467791" cy="294407"/>
          </a:xfrm>
          <a:prstGeom prst="cloud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rtl="0"/>
            <a:endParaRPr lang="en-US" b="1" dirty="0"/>
          </a:p>
        </p:txBody>
      </p:sp>
      <p:sp>
        <p:nvSpPr>
          <p:cNvPr id="12" name="Down Arrow 11"/>
          <p:cNvSpPr/>
          <p:nvPr/>
        </p:nvSpPr>
        <p:spPr bwMode="auto">
          <a:xfrm>
            <a:off x="2160063" y="2455504"/>
            <a:ext cx="300956" cy="601907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418245" y="2450698"/>
            <a:ext cx="1114769" cy="5093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1900" kern="0" dirty="0">
                <a:solidFill>
                  <a:schemeClr val="tx1"/>
                </a:solidFill>
              </a:rPr>
              <a:t>Raman</a:t>
            </a:r>
            <a:br>
              <a:rPr lang="en-US" sz="1900" kern="0" dirty="0">
                <a:solidFill>
                  <a:schemeClr val="tx1"/>
                </a:solidFill>
              </a:rPr>
            </a:br>
            <a:r>
              <a:rPr lang="en-US" sz="1900" kern="0" dirty="0">
                <a:solidFill>
                  <a:schemeClr val="tx1"/>
                </a:solidFill>
              </a:rPr>
              <a:t>beam 1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418244" y="5428117"/>
            <a:ext cx="1114769" cy="5093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1900" kern="0" dirty="0">
                <a:solidFill>
                  <a:schemeClr val="tx1"/>
                </a:solidFill>
              </a:rPr>
              <a:t>Raman</a:t>
            </a:r>
            <a:br>
              <a:rPr lang="en-US" sz="1900" kern="0" dirty="0">
                <a:solidFill>
                  <a:schemeClr val="tx1"/>
                </a:solidFill>
              </a:rPr>
            </a:br>
            <a:r>
              <a:rPr lang="en-US" sz="1900" kern="0" dirty="0">
                <a:solidFill>
                  <a:schemeClr val="tx1"/>
                </a:solidFill>
              </a:rPr>
              <a:t>beam 2</a:t>
            </a:r>
          </a:p>
        </p:txBody>
      </p:sp>
      <p:sp>
        <p:nvSpPr>
          <p:cNvPr id="15" name="Down Arrow 14"/>
          <p:cNvSpPr/>
          <p:nvPr/>
        </p:nvSpPr>
        <p:spPr bwMode="auto">
          <a:xfrm flipV="1">
            <a:off x="2160063" y="5335544"/>
            <a:ext cx="300956" cy="601907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360124" y="2221705"/>
            <a:ext cx="1942213" cy="3520268"/>
          </a:xfrm>
          <a:custGeom>
            <a:avLst/>
            <a:gdLst>
              <a:gd name="connsiteX0" fmla="*/ 1456660 w 1456660"/>
              <a:gd name="connsiteY0" fmla="*/ 159489 h 3520268"/>
              <a:gd name="connsiteX1" fmla="*/ 1424762 w 1456660"/>
              <a:gd name="connsiteY1" fmla="*/ 42530 h 3520268"/>
              <a:gd name="connsiteX2" fmla="*/ 1392865 w 1456660"/>
              <a:gd name="connsiteY2" fmla="*/ 21265 h 3520268"/>
              <a:gd name="connsiteX3" fmla="*/ 1329069 w 1456660"/>
              <a:gd name="connsiteY3" fmla="*/ 0 h 3520268"/>
              <a:gd name="connsiteX4" fmla="*/ 1244009 w 1456660"/>
              <a:gd name="connsiteY4" fmla="*/ 10633 h 3520268"/>
              <a:gd name="connsiteX5" fmla="*/ 1212111 w 1456660"/>
              <a:gd name="connsiteY5" fmla="*/ 21265 h 3520268"/>
              <a:gd name="connsiteX6" fmla="*/ 1190846 w 1456660"/>
              <a:gd name="connsiteY6" fmla="*/ 53163 h 3520268"/>
              <a:gd name="connsiteX7" fmla="*/ 1158948 w 1456660"/>
              <a:gd name="connsiteY7" fmla="*/ 74428 h 3520268"/>
              <a:gd name="connsiteX8" fmla="*/ 1116418 w 1456660"/>
              <a:gd name="connsiteY8" fmla="*/ 138223 h 3520268"/>
              <a:gd name="connsiteX9" fmla="*/ 1095153 w 1456660"/>
              <a:gd name="connsiteY9" fmla="*/ 170121 h 3520268"/>
              <a:gd name="connsiteX10" fmla="*/ 1052623 w 1456660"/>
              <a:gd name="connsiteY10" fmla="*/ 255182 h 3520268"/>
              <a:gd name="connsiteX11" fmla="*/ 1031358 w 1456660"/>
              <a:gd name="connsiteY11" fmla="*/ 287079 h 3520268"/>
              <a:gd name="connsiteX12" fmla="*/ 1010093 w 1456660"/>
              <a:gd name="connsiteY12" fmla="*/ 361507 h 3520268"/>
              <a:gd name="connsiteX13" fmla="*/ 967562 w 1456660"/>
              <a:gd name="connsiteY13" fmla="*/ 446568 h 3520268"/>
              <a:gd name="connsiteX14" fmla="*/ 925032 w 1456660"/>
              <a:gd name="connsiteY14" fmla="*/ 531628 h 3520268"/>
              <a:gd name="connsiteX15" fmla="*/ 914400 w 1456660"/>
              <a:gd name="connsiteY15" fmla="*/ 563526 h 3520268"/>
              <a:gd name="connsiteX16" fmla="*/ 893134 w 1456660"/>
              <a:gd name="connsiteY16" fmla="*/ 584791 h 3520268"/>
              <a:gd name="connsiteX17" fmla="*/ 871869 w 1456660"/>
              <a:gd name="connsiteY17" fmla="*/ 637954 h 3520268"/>
              <a:gd name="connsiteX18" fmla="*/ 850604 w 1456660"/>
              <a:gd name="connsiteY18" fmla="*/ 669851 h 3520268"/>
              <a:gd name="connsiteX19" fmla="*/ 786809 w 1456660"/>
              <a:gd name="connsiteY19" fmla="*/ 744279 h 3520268"/>
              <a:gd name="connsiteX20" fmla="*/ 723013 w 1456660"/>
              <a:gd name="connsiteY20" fmla="*/ 786809 h 3520268"/>
              <a:gd name="connsiteX21" fmla="*/ 467832 w 1456660"/>
              <a:gd name="connsiteY21" fmla="*/ 776177 h 3520268"/>
              <a:gd name="connsiteX22" fmla="*/ 435934 w 1456660"/>
              <a:gd name="connsiteY22" fmla="*/ 754912 h 3520268"/>
              <a:gd name="connsiteX23" fmla="*/ 414669 w 1456660"/>
              <a:gd name="connsiteY23" fmla="*/ 691116 h 3520268"/>
              <a:gd name="connsiteX24" fmla="*/ 425302 w 1456660"/>
              <a:gd name="connsiteY24" fmla="*/ 595423 h 3520268"/>
              <a:gd name="connsiteX25" fmla="*/ 435934 w 1456660"/>
              <a:gd name="connsiteY25" fmla="*/ 563526 h 3520268"/>
              <a:gd name="connsiteX26" fmla="*/ 552893 w 1456660"/>
              <a:gd name="connsiteY26" fmla="*/ 574158 h 3520268"/>
              <a:gd name="connsiteX27" fmla="*/ 616688 w 1456660"/>
              <a:gd name="connsiteY27" fmla="*/ 606056 h 3520268"/>
              <a:gd name="connsiteX28" fmla="*/ 659218 w 1456660"/>
              <a:gd name="connsiteY28" fmla="*/ 669851 h 3520268"/>
              <a:gd name="connsiteX29" fmla="*/ 691116 w 1456660"/>
              <a:gd name="connsiteY29" fmla="*/ 733647 h 3520268"/>
              <a:gd name="connsiteX30" fmla="*/ 669851 w 1456660"/>
              <a:gd name="connsiteY30" fmla="*/ 829340 h 3520268"/>
              <a:gd name="connsiteX31" fmla="*/ 637953 w 1456660"/>
              <a:gd name="connsiteY31" fmla="*/ 871870 h 3520268"/>
              <a:gd name="connsiteX32" fmla="*/ 616688 w 1456660"/>
              <a:gd name="connsiteY32" fmla="*/ 914400 h 3520268"/>
              <a:gd name="connsiteX33" fmla="*/ 563525 w 1456660"/>
              <a:gd name="connsiteY33" fmla="*/ 988828 h 3520268"/>
              <a:gd name="connsiteX34" fmla="*/ 499730 w 1456660"/>
              <a:gd name="connsiteY34" fmla="*/ 1095154 h 3520268"/>
              <a:gd name="connsiteX35" fmla="*/ 414669 w 1456660"/>
              <a:gd name="connsiteY35" fmla="*/ 1244009 h 3520268"/>
              <a:gd name="connsiteX36" fmla="*/ 393404 w 1456660"/>
              <a:gd name="connsiteY36" fmla="*/ 1275907 h 3520268"/>
              <a:gd name="connsiteX37" fmla="*/ 372139 w 1456660"/>
              <a:gd name="connsiteY37" fmla="*/ 1329070 h 3520268"/>
              <a:gd name="connsiteX38" fmla="*/ 340241 w 1456660"/>
              <a:gd name="connsiteY38" fmla="*/ 1382233 h 3520268"/>
              <a:gd name="connsiteX39" fmla="*/ 308344 w 1456660"/>
              <a:gd name="connsiteY39" fmla="*/ 1488558 h 3520268"/>
              <a:gd name="connsiteX40" fmla="*/ 265813 w 1456660"/>
              <a:gd name="connsiteY40" fmla="*/ 1584251 h 3520268"/>
              <a:gd name="connsiteX41" fmla="*/ 244548 w 1456660"/>
              <a:gd name="connsiteY41" fmla="*/ 1701209 h 3520268"/>
              <a:gd name="connsiteX42" fmla="*/ 233916 w 1456660"/>
              <a:gd name="connsiteY42" fmla="*/ 1743740 h 3520268"/>
              <a:gd name="connsiteX43" fmla="*/ 265813 w 1456660"/>
              <a:gd name="connsiteY43" fmla="*/ 1935126 h 3520268"/>
              <a:gd name="connsiteX44" fmla="*/ 297711 w 1456660"/>
              <a:gd name="connsiteY44" fmla="*/ 1956391 h 3520268"/>
              <a:gd name="connsiteX45" fmla="*/ 318976 w 1456660"/>
              <a:gd name="connsiteY45" fmla="*/ 1988289 h 3520268"/>
              <a:gd name="connsiteX46" fmla="*/ 361506 w 1456660"/>
              <a:gd name="connsiteY46" fmla="*/ 2009554 h 3520268"/>
              <a:gd name="connsiteX47" fmla="*/ 435934 w 1456660"/>
              <a:gd name="connsiteY47" fmla="*/ 2062716 h 3520268"/>
              <a:gd name="connsiteX48" fmla="*/ 531627 w 1456660"/>
              <a:gd name="connsiteY48" fmla="*/ 2147777 h 3520268"/>
              <a:gd name="connsiteX49" fmla="*/ 542260 w 1456660"/>
              <a:gd name="connsiteY49" fmla="*/ 2179675 h 3520268"/>
              <a:gd name="connsiteX50" fmla="*/ 563525 w 1456660"/>
              <a:gd name="connsiteY50" fmla="*/ 2222205 h 3520268"/>
              <a:gd name="connsiteX51" fmla="*/ 584790 w 1456660"/>
              <a:gd name="connsiteY51" fmla="*/ 2307265 h 3520268"/>
              <a:gd name="connsiteX52" fmla="*/ 595423 w 1456660"/>
              <a:gd name="connsiteY52" fmla="*/ 2349796 h 3520268"/>
              <a:gd name="connsiteX53" fmla="*/ 606055 w 1456660"/>
              <a:gd name="connsiteY53" fmla="*/ 2392326 h 3520268"/>
              <a:gd name="connsiteX54" fmla="*/ 595423 w 1456660"/>
              <a:gd name="connsiteY54" fmla="*/ 2573079 h 3520268"/>
              <a:gd name="connsiteX55" fmla="*/ 584790 w 1456660"/>
              <a:gd name="connsiteY55" fmla="*/ 2615609 h 3520268"/>
              <a:gd name="connsiteX56" fmla="*/ 552893 w 1456660"/>
              <a:gd name="connsiteY56" fmla="*/ 2658140 h 3520268"/>
              <a:gd name="connsiteX57" fmla="*/ 542260 w 1456660"/>
              <a:gd name="connsiteY57" fmla="*/ 2711303 h 3520268"/>
              <a:gd name="connsiteX58" fmla="*/ 457200 w 1456660"/>
              <a:gd name="connsiteY58" fmla="*/ 2828261 h 3520268"/>
              <a:gd name="connsiteX59" fmla="*/ 435934 w 1456660"/>
              <a:gd name="connsiteY59" fmla="*/ 2849526 h 3520268"/>
              <a:gd name="connsiteX60" fmla="*/ 393404 w 1456660"/>
              <a:gd name="connsiteY60" fmla="*/ 2913321 h 3520268"/>
              <a:gd name="connsiteX61" fmla="*/ 361506 w 1456660"/>
              <a:gd name="connsiteY61" fmla="*/ 2977116 h 3520268"/>
              <a:gd name="connsiteX62" fmla="*/ 329609 w 1456660"/>
              <a:gd name="connsiteY62" fmla="*/ 3051544 h 3520268"/>
              <a:gd name="connsiteX63" fmla="*/ 287079 w 1456660"/>
              <a:gd name="connsiteY63" fmla="*/ 3115340 h 3520268"/>
              <a:gd name="connsiteX64" fmla="*/ 233916 w 1456660"/>
              <a:gd name="connsiteY64" fmla="*/ 3242930 h 3520268"/>
              <a:gd name="connsiteX65" fmla="*/ 212651 w 1456660"/>
              <a:gd name="connsiteY65" fmla="*/ 3264196 h 3520268"/>
              <a:gd name="connsiteX66" fmla="*/ 202018 w 1456660"/>
              <a:gd name="connsiteY66" fmla="*/ 3296093 h 3520268"/>
              <a:gd name="connsiteX67" fmla="*/ 159488 w 1456660"/>
              <a:gd name="connsiteY67" fmla="*/ 3359889 h 3520268"/>
              <a:gd name="connsiteX68" fmla="*/ 138223 w 1456660"/>
              <a:gd name="connsiteY68" fmla="*/ 3423684 h 3520268"/>
              <a:gd name="connsiteX69" fmla="*/ 106325 w 1456660"/>
              <a:gd name="connsiteY69" fmla="*/ 3487479 h 3520268"/>
              <a:gd name="connsiteX70" fmla="*/ 74427 w 1456660"/>
              <a:gd name="connsiteY70" fmla="*/ 3508744 h 3520268"/>
              <a:gd name="connsiteX71" fmla="*/ 42530 w 1456660"/>
              <a:gd name="connsiteY71" fmla="*/ 3519377 h 3520268"/>
              <a:gd name="connsiteX72" fmla="*/ 0 w 1456660"/>
              <a:gd name="connsiteY72" fmla="*/ 3519377 h 352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56660" h="3520268">
                <a:moveTo>
                  <a:pt x="1456660" y="159489"/>
                </a:moveTo>
                <a:cubicBezTo>
                  <a:pt x="1448353" y="84729"/>
                  <a:pt x="1467648" y="76840"/>
                  <a:pt x="1424762" y="42530"/>
                </a:cubicBezTo>
                <a:cubicBezTo>
                  <a:pt x="1414784" y="34547"/>
                  <a:pt x="1404542" y="26455"/>
                  <a:pt x="1392865" y="21265"/>
                </a:cubicBezTo>
                <a:cubicBezTo>
                  <a:pt x="1372381" y="12161"/>
                  <a:pt x="1329069" y="0"/>
                  <a:pt x="1329069" y="0"/>
                </a:cubicBezTo>
                <a:cubicBezTo>
                  <a:pt x="1300716" y="3544"/>
                  <a:pt x="1272122" y="5522"/>
                  <a:pt x="1244009" y="10633"/>
                </a:cubicBezTo>
                <a:cubicBezTo>
                  <a:pt x="1232982" y="12638"/>
                  <a:pt x="1220863" y="14264"/>
                  <a:pt x="1212111" y="21265"/>
                </a:cubicBezTo>
                <a:cubicBezTo>
                  <a:pt x="1202132" y="29248"/>
                  <a:pt x="1199882" y="44127"/>
                  <a:pt x="1190846" y="53163"/>
                </a:cubicBezTo>
                <a:cubicBezTo>
                  <a:pt x="1181810" y="62199"/>
                  <a:pt x="1169581" y="67340"/>
                  <a:pt x="1158948" y="74428"/>
                </a:cubicBezTo>
                <a:lnTo>
                  <a:pt x="1116418" y="138223"/>
                </a:lnTo>
                <a:cubicBezTo>
                  <a:pt x="1109330" y="148856"/>
                  <a:pt x="1100868" y="158691"/>
                  <a:pt x="1095153" y="170121"/>
                </a:cubicBezTo>
                <a:cubicBezTo>
                  <a:pt x="1080976" y="198475"/>
                  <a:pt x="1070207" y="228806"/>
                  <a:pt x="1052623" y="255182"/>
                </a:cubicBezTo>
                <a:cubicBezTo>
                  <a:pt x="1045535" y="265814"/>
                  <a:pt x="1037073" y="275650"/>
                  <a:pt x="1031358" y="287079"/>
                </a:cubicBezTo>
                <a:cubicBezTo>
                  <a:pt x="1021115" y="307564"/>
                  <a:pt x="1016909" y="341059"/>
                  <a:pt x="1010093" y="361507"/>
                </a:cubicBezTo>
                <a:cubicBezTo>
                  <a:pt x="981638" y="446870"/>
                  <a:pt x="1001049" y="385174"/>
                  <a:pt x="967562" y="446568"/>
                </a:cubicBezTo>
                <a:cubicBezTo>
                  <a:pt x="952382" y="474397"/>
                  <a:pt x="935056" y="501555"/>
                  <a:pt x="925032" y="531628"/>
                </a:cubicBezTo>
                <a:cubicBezTo>
                  <a:pt x="921488" y="542261"/>
                  <a:pt x="920166" y="553915"/>
                  <a:pt x="914400" y="563526"/>
                </a:cubicBezTo>
                <a:cubicBezTo>
                  <a:pt x="909242" y="572122"/>
                  <a:pt x="900223" y="577703"/>
                  <a:pt x="893134" y="584791"/>
                </a:cubicBezTo>
                <a:cubicBezTo>
                  <a:pt x="886046" y="602512"/>
                  <a:pt x="880405" y="620883"/>
                  <a:pt x="871869" y="637954"/>
                </a:cubicBezTo>
                <a:cubicBezTo>
                  <a:pt x="866154" y="649383"/>
                  <a:pt x="858031" y="659453"/>
                  <a:pt x="850604" y="669851"/>
                </a:cubicBezTo>
                <a:cubicBezTo>
                  <a:pt x="832768" y="694821"/>
                  <a:pt x="811650" y="724958"/>
                  <a:pt x="786809" y="744279"/>
                </a:cubicBezTo>
                <a:cubicBezTo>
                  <a:pt x="766635" y="759970"/>
                  <a:pt x="723013" y="786809"/>
                  <a:pt x="723013" y="786809"/>
                </a:cubicBezTo>
                <a:cubicBezTo>
                  <a:pt x="637953" y="783265"/>
                  <a:pt x="552445" y="785578"/>
                  <a:pt x="467832" y="776177"/>
                </a:cubicBezTo>
                <a:cubicBezTo>
                  <a:pt x="455131" y="774766"/>
                  <a:pt x="442707" y="765748"/>
                  <a:pt x="435934" y="754912"/>
                </a:cubicBezTo>
                <a:cubicBezTo>
                  <a:pt x="424054" y="735904"/>
                  <a:pt x="414669" y="691116"/>
                  <a:pt x="414669" y="691116"/>
                </a:cubicBezTo>
                <a:cubicBezTo>
                  <a:pt x="418213" y="659218"/>
                  <a:pt x="420026" y="627080"/>
                  <a:pt x="425302" y="595423"/>
                </a:cubicBezTo>
                <a:cubicBezTo>
                  <a:pt x="427144" y="584368"/>
                  <a:pt x="424879" y="565368"/>
                  <a:pt x="435934" y="563526"/>
                </a:cubicBezTo>
                <a:cubicBezTo>
                  <a:pt x="474548" y="557090"/>
                  <a:pt x="513907" y="570614"/>
                  <a:pt x="552893" y="574158"/>
                </a:cubicBezTo>
                <a:cubicBezTo>
                  <a:pt x="575645" y="581742"/>
                  <a:pt x="599715" y="586658"/>
                  <a:pt x="616688" y="606056"/>
                </a:cubicBezTo>
                <a:cubicBezTo>
                  <a:pt x="633518" y="625290"/>
                  <a:pt x="645041" y="648586"/>
                  <a:pt x="659218" y="669851"/>
                </a:cubicBezTo>
                <a:cubicBezTo>
                  <a:pt x="686700" y="711074"/>
                  <a:pt x="676442" y="689627"/>
                  <a:pt x="691116" y="733647"/>
                </a:cubicBezTo>
                <a:cubicBezTo>
                  <a:pt x="689999" y="739234"/>
                  <a:pt x="674854" y="819335"/>
                  <a:pt x="669851" y="829340"/>
                </a:cubicBezTo>
                <a:cubicBezTo>
                  <a:pt x="661926" y="845190"/>
                  <a:pt x="647345" y="856843"/>
                  <a:pt x="637953" y="871870"/>
                </a:cubicBezTo>
                <a:cubicBezTo>
                  <a:pt x="629552" y="885311"/>
                  <a:pt x="624552" y="900638"/>
                  <a:pt x="616688" y="914400"/>
                </a:cubicBezTo>
                <a:cubicBezTo>
                  <a:pt x="592960" y="955925"/>
                  <a:pt x="592875" y="943172"/>
                  <a:pt x="563525" y="988828"/>
                </a:cubicBezTo>
                <a:cubicBezTo>
                  <a:pt x="541174" y="1023596"/>
                  <a:pt x="518214" y="1058186"/>
                  <a:pt x="499730" y="1095154"/>
                </a:cubicBezTo>
                <a:cubicBezTo>
                  <a:pt x="463046" y="1168523"/>
                  <a:pt x="478628" y="1140076"/>
                  <a:pt x="414669" y="1244009"/>
                </a:cubicBezTo>
                <a:cubicBezTo>
                  <a:pt x="407972" y="1254892"/>
                  <a:pt x="398150" y="1264042"/>
                  <a:pt x="393404" y="1275907"/>
                </a:cubicBezTo>
                <a:cubicBezTo>
                  <a:pt x="386316" y="1293628"/>
                  <a:pt x="380675" y="1311999"/>
                  <a:pt x="372139" y="1329070"/>
                </a:cubicBezTo>
                <a:cubicBezTo>
                  <a:pt x="362897" y="1347554"/>
                  <a:pt x="348793" y="1363419"/>
                  <a:pt x="340241" y="1382233"/>
                </a:cubicBezTo>
                <a:cubicBezTo>
                  <a:pt x="279848" y="1515097"/>
                  <a:pt x="346908" y="1388292"/>
                  <a:pt x="308344" y="1488558"/>
                </a:cubicBezTo>
                <a:cubicBezTo>
                  <a:pt x="295813" y="1521138"/>
                  <a:pt x="279990" y="1552353"/>
                  <a:pt x="265813" y="1584251"/>
                </a:cubicBezTo>
                <a:cubicBezTo>
                  <a:pt x="258725" y="1623237"/>
                  <a:pt x="252319" y="1662353"/>
                  <a:pt x="244548" y="1701209"/>
                </a:cubicBezTo>
                <a:cubicBezTo>
                  <a:pt x="241682" y="1715538"/>
                  <a:pt x="233916" y="1729127"/>
                  <a:pt x="233916" y="1743740"/>
                </a:cubicBezTo>
                <a:cubicBezTo>
                  <a:pt x="233916" y="1798547"/>
                  <a:pt x="217747" y="1887060"/>
                  <a:pt x="265813" y="1935126"/>
                </a:cubicBezTo>
                <a:cubicBezTo>
                  <a:pt x="274849" y="1944162"/>
                  <a:pt x="287078" y="1949303"/>
                  <a:pt x="297711" y="1956391"/>
                </a:cubicBezTo>
                <a:cubicBezTo>
                  <a:pt x="304799" y="1967024"/>
                  <a:pt x="309159" y="1980108"/>
                  <a:pt x="318976" y="1988289"/>
                </a:cubicBezTo>
                <a:cubicBezTo>
                  <a:pt x="331152" y="1998436"/>
                  <a:pt x="347744" y="2001690"/>
                  <a:pt x="361506" y="2009554"/>
                </a:cubicBezTo>
                <a:cubicBezTo>
                  <a:pt x="377262" y="2018558"/>
                  <a:pt x="426012" y="2053786"/>
                  <a:pt x="435934" y="2062716"/>
                </a:cubicBezTo>
                <a:cubicBezTo>
                  <a:pt x="539982" y="2156359"/>
                  <a:pt x="461443" y="2100987"/>
                  <a:pt x="531627" y="2147777"/>
                </a:cubicBezTo>
                <a:cubicBezTo>
                  <a:pt x="535171" y="2158410"/>
                  <a:pt x="537845" y="2169373"/>
                  <a:pt x="542260" y="2179675"/>
                </a:cubicBezTo>
                <a:cubicBezTo>
                  <a:pt x="548504" y="2194243"/>
                  <a:pt x="558513" y="2207168"/>
                  <a:pt x="563525" y="2222205"/>
                </a:cubicBezTo>
                <a:cubicBezTo>
                  <a:pt x="572767" y="2249931"/>
                  <a:pt x="577702" y="2278912"/>
                  <a:pt x="584790" y="2307265"/>
                </a:cubicBezTo>
                <a:lnTo>
                  <a:pt x="595423" y="2349796"/>
                </a:lnTo>
                <a:lnTo>
                  <a:pt x="606055" y="2392326"/>
                </a:lnTo>
                <a:cubicBezTo>
                  <a:pt x="602511" y="2452577"/>
                  <a:pt x="601145" y="2512996"/>
                  <a:pt x="595423" y="2573079"/>
                </a:cubicBezTo>
                <a:cubicBezTo>
                  <a:pt x="594038" y="2587626"/>
                  <a:pt x="591325" y="2602539"/>
                  <a:pt x="584790" y="2615609"/>
                </a:cubicBezTo>
                <a:cubicBezTo>
                  <a:pt x="576865" y="2631459"/>
                  <a:pt x="563525" y="2643963"/>
                  <a:pt x="552893" y="2658140"/>
                </a:cubicBezTo>
                <a:cubicBezTo>
                  <a:pt x="549349" y="2675861"/>
                  <a:pt x="549738" y="2694851"/>
                  <a:pt x="542260" y="2711303"/>
                </a:cubicBezTo>
                <a:cubicBezTo>
                  <a:pt x="529793" y="2738729"/>
                  <a:pt x="477823" y="2804202"/>
                  <a:pt x="457200" y="2828261"/>
                </a:cubicBezTo>
                <a:cubicBezTo>
                  <a:pt x="450676" y="2835872"/>
                  <a:pt x="441949" y="2841506"/>
                  <a:pt x="435934" y="2849526"/>
                </a:cubicBezTo>
                <a:cubicBezTo>
                  <a:pt x="420599" y="2869972"/>
                  <a:pt x="407581" y="2892056"/>
                  <a:pt x="393404" y="2913321"/>
                </a:cubicBezTo>
                <a:cubicBezTo>
                  <a:pt x="366680" y="2993498"/>
                  <a:pt x="402730" y="2894670"/>
                  <a:pt x="361506" y="2977116"/>
                </a:cubicBezTo>
                <a:cubicBezTo>
                  <a:pt x="317496" y="3065134"/>
                  <a:pt x="396001" y="2940889"/>
                  <a:pt x="329609" y="3051544"/>
                </a:cubicBezTo>
                <a:cubicBezTo>
                  <a:pt x="316460" y="3073460"/>
                  <a:pt x="287079" y="3115340"/>
                  <a:pt x="287079" y="3115340"/>
                </a:cubicBezTo>
                <a:cubicBezTo>
                  <a:pt x="276297" y="3158467"/>
                  <a:pt x="266626" y="3210219"/>
                  <a:pt x="233916" y="3242930"/>
                </a:cubicBezTo>
                <a:lnTo>
                  <a:pt x="212651" y="3264196"/>
                </a:lnTo>
                <a:cubicBezTo>
                  <a:pt x="209107" y="3274828"/>
                  <a:pt x="207461" y="3286296"/>
                  <a:pt x="202018" y="3296093"/>
                </a:cubicBezTo>
                <a:cubicBezTo>
                  <a:pt x="189606" y="3318434"/>
                  <a:pt x="167570" y="3335643"/>
                  <a:pt x="159488" y="3359889"/>
                </a:cubicBezTo>
                <a:lnTo>
                  <a:pt x="138223" y="3423684"/>
                </a:lnTo>
                <a:cubicBezTo>
                  <a:pt x="129575" y="3449626"/>
                  <a:pt x="126936" y="3466868"/>
                  <a:pt x="106325" y="3487479"/>
                </a:cubicBezTo>
                <a:cubicBezTo>
                  <a:pt x="97289" y="3496515"/>
                  <a:pt x="85857" y="3503029"/>
                  <a:pt x="74427" y="3508744"/>
                </a:cubicBezTo>
                <a:cubicBezTo>
                  <a:pt x="64403" y="3513756"/>
                  <a:pt x="53625" y="3517792"/>
                  <a:pt x="42530" y="3519377"/>
                </a:cubicBezTo>
                <a:cubicBezTo>
                  <a:pt x="28496" y="3521382"/>
                  <a:pt x="14177" y="3519377"/>
                  <a:pt x="0" y="3519377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289242" y="5634756"/>
            <a:ext cx="2055628" cy="765545"/>
          </a:xfrm>
          <a:custGeom>
            <a:avLst/>
            <a:gdLst>
              <a:gd name="connsiteX0" fmla="*/ 1541721 w 1541721"/>
              <a:gd name="connsiteY0" fmla="*/ 372140 h 765545"/>
              <a:gd name="connsiteX1" fmla="*/ 1520456 w 1541721"/>
              <a:gd name="connsiteY1" fmla="*/ 648586 h 765545"/>
              <a:gd name="connsiteX2" fmla="*/ 1499190 w 1541721"/>
              <a:gd name="connsiteY2" fmla="*/ 712382 h 765545"/>
              <a:gd name="connsiteX3" fmla="*/ 1382232 w 1541721"/>
              <a:gd name="connsiteY3" fmla="*/ 765545 h 765545"/>
              <a:gd name="connsiteX4" fmla="*/ 1244009 w 1541721"/>
              <a:gd name="connsiteY4" fmla="*/ 754912 h 765545"/>
              <a:gd name="connsiteX5" fmla="*/ 1180214 w 1541721"/>
              <a:gd name="connsiteY5" fmla="*/ 712382 h 765545"/>
              <a:gd name="connsiteX6" fmla="*/ 1148316 w 1541721"/>
              <a:gd name="connsiteY6" fmla="*/ 648586 h 765545"/>
              <a:gd name="connsiteX7" fmla="*/ 1137683 w 1541721"/>
              <a:gd name="connsiteY7" fmla="*/ 616689 h 765545"/>
              <a:gd name="connsiteX8" fmla="*/ 1095153 w 1541721"/>
              <a:gd name="connsiteY8" fmla="*/ 542261 h 765545"/>
              <a:gd name="connsiteX9" fmla="*/ 1063256 w 1541721"/>
              <a:gd name="connsiteY9" fmla="*/ 467833 h 765545"/>
              <a:gd name="connsiteX10" fmla="*/ 1031358 w 1541721"/>
              <a:gd name="connsiteY10" fmla="*/ 361507 h 765545"/>
              <a:gd name="connsiteX11" fmla="*/ 1041990 w 1541721"/>
              <a:gd name="connsiteY11" fmla="*/ 191386 h 765545"/>
              <a:gd name="connsiteX12" fmla="*/ 1084521 w 1541721"/>
              <a:gd name="connsiteY12" fmla="*/ 127591 h 765545"/>
              <a:gd name="connsiteX13" fmla="*/ 1158949 w 1541721"/>
              <a:gd name="connsiteY13" fmla="*/ 138224 h 765545"/>
              <a:gd name="connsiteX14" fmla="*/ 1169581 w 1541721"/>
              <a:gd name="connsiteY14" fmla="*/ 170121 h 765545"/>
              <a:gd name="connsiteX15" fmla="*/ 1158949 w 1541721"/>
              <a:gd name="connsiteY15" fmla="*/ 244549 h 765545"/>
              <a:gd name="connsiteX16" fmla="*/ 1105786 w 1541721"/>
              <a:gd name="connsiteY16" fmla="*/ 255182 h 765545"/>
              <a:gd name="connsiteX17" fmla="*/ 999460 w 1541721"/>
              <a:gd name="connsiteY17" fmla="*/ 233917 h 765545"/>
              <a:gd name="connsiteX18" fmla="*/ 925032 w 1541721"/>
              <a:gd name="connsiteY18" fmla="*/ 148856 h 765545"/>
              <a:gd name="connsiteX19" fmla="*/ 893135 w 1541721"/>
              <a:gd name="connsiteY19" fmla="*/ 127591 h 765545"/>
              <a:gd name="connsiteX20" fmla="*/ 850604 w 1541721"/>
              <a:gd name="connsiteY20" fmla="*/ 63796 h 765545"/>
              <a:gd name="connsiteX21" fmla="*/ 797442 w 1541721"/>
              <a:gd name="connsiteY21" fmla="*/ 0 h 765545"/>
              <a:gd name="connsiteX22" fmla="*/ 648586 w 1541721"/>
              <a:gd name="connsiteY22" fmla="*/ 10633 h 765545"/>
              <a:gd name="connsiteX23" fmla="*/ 552893 w 1541721"/>
              <a:gd name="connsiteY23" fmla="*/ 116958 h 765545"/>
              <a:gd name="connsiteX24" fmla="*/ 531628 w 1541721"/>
              <a:gd name="connsiteY24" fmla="*/ 148856 h 765545"/>
              <a:gd name="connsiteX25" fmla="*/ 467832 w 1541721"/>
              <a:gd name="connsiteY25" fmla="*/ 170121 h 765545"/>
              <a:gd name="connsiteX26" fmla="*/ 308344 w 1541721"/>
              <a:gd name="connsiteY26" fmla="*/ 202019 h 765545"/>
              <a:gd name="connsiteX27" fmla="*/ 233916 w 1541721"/>
              <a:gd name="connsiteY27" fmla="*/ 212652 h 765545"/>
              <a:gd name="connsiteX28" fmla="*/ 180753 w 1541721"/>
              <a:gd name="connsiteY28" fmla="*/ 223284 h 765545"/>
              <a:gd name="connsiteX29" fmla="*/ 0 w 1541721"/>
              <a:gd name="connsiteY29" fmla="*/ 223284 h 7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41721" h="765545">
                <a:moveTo>
                  <a:pt x="1541721" y="372140"/>
                </a:moveTo>
                <a:cubicBezTo>
                  <a:pt x="1540048" y="400581"/>
                  <a:pt x="1531986" y="590936"/>
                  <a:pt x="1520456" y="648586"/>
                </a:cubicBezTo>
                <a:cubicBezTo>
                  <a:pt x="1516060" y="670566"/>
                  <a:pt x="1517841" y="699948"/>
                  <a:pt x="1499190" y="712382"/>
                </a:cubicBezTo>
                <a:cubicBezTo>
                  <a:pt x="1420358" y="764937"/>
                  <a:pt x="1460456" y="749900"/>
                  <a:pt x="1382232" y="765545"/>
                </a:cubicBezTo>
                <a:cubicBezTo>
                  <a:pt x="1336158" y="762001"/>
                  <a:pt x="1288698" y="766672"/>
                  <a:pt x="1244009" y="754912"/>
                </a:cubicBezTo>
                <a:cubicBezTo>
                  <a:pt x="1219293" y="748408"/>
                  <a:pt x="1180214" y="712382"/>
                  <a:pt x="1180214" y="712382"/>
                </a:cubicBezTo>
                <a:cubicBezTo>
                  <a:pt x="1153489" y="632209"/>
                  <a:pt x="1189538" y="731029"/>
                  <a:pt x="1148316" y="648586"/>
                </a:cubicBezTo>
                <a:cubicBezTo>
                  <a:pt x="1143304" y="638562"/>
                  <a:pt x="1142098" y="626990"/>
                  <a:pt x="1137683" y="616689"/>
                </a:cubicBezTo>
                <a:cubicBezTo>
                  <a:pt x="1121493" y="578913"/>
                  <a:pt x="1116512" y="574298"/>
                  <a:pt x="1095153" y="542261"/>
                </a:cubicBezTo>
                <a:cubicBezTo>
                  <a:pt x="1055037" y="381788"/>
                  <a:pt x="1115700" y="604188"/>
                  <a:pt x="1063256" y="467833"/>
                </a:cubicBezTo>
                <a:cubicBezTo>
                  <a:pt x="1049973" y="433297"/>
                  <a:pt x="1041991" y="396949"/>
                  <a:pt x="1031358" y="361507"/>
                </a:cubicBezTo>
                <a:cubicBezTo>
                  <a:pt x="1034902" y="304800"/>
                  <a:pt x="1029398" y="246791"/>
                  <a:pt x="1041990" y="191386"/>
                </a:cubicBezTo>
                <a:cubicBezTo>
                  <a:pt x="1047654" y="166464"/>
                  <a:pt x="1084521" y="127591"/>
                  <a:pt x="1084521" y="127591"/>
                </a:cubicBezTo>
                <a:cubicBezTo>
                  <a:pt x="1109330" y="131135"/>
                  <a:pt x="1136534" y="127016"/>
                  <a:pt x="1158949" y="138224"/>
                </a:cubicBezTo>
                <a:cubicBezTo>
                  <a:pt x="1168973" y="143236"/>
                  <a:pt x="1169581" y="158914"/>
                  <a:pt x="1169581" y="170121"/>
                </a:cubicBezTo>
                <a:cubicBezTo>
                  <a:pt x="1169581" y="195182"/>
                  <a:pt x="1173986" y="224500"/>
                  <a:pt x="1158949" y="244549"/>
                </a:cubicBezTo>
                <a:cubicBezTo>
                  <a:pt x="1148106" y="259007"/>
                  <a:pt x="1123507" y="251638"/>
                  <a:pt x="1105786" y="255182"/>
                </a:cubicBezTo>
                <a:cubicBezTo>
                  <a:pt x="1070344" y="248094"/>
                  <a:pt x="1034006" y="244546"/>
                  <a:pt x="999460" y="233917"/>
                </a:cubicBezTo>
                <a:cubicBezTo>
                  <a:pt x="941871" y="216197"/>
                  <a:pt x="983505" y="187838"/>
                  <a:pt x="925032" y="148856"/>
                </a:cubicBezTo>
                <a:lnTo>
                  <a:pt x="893135" y="127591"/>
                </a:lnTo>
                <a:cubicBezTo>
                  <a:pt x="878958" y="106326"/>
                  <a:pt x="868676" y="81868"/>
                  <a:pt x="850604" y="63796"/>
                </a:cubicBezTo>
                <a:cubicBezTo>
                  <a:pt x="809671" y="22862"/>
                  <a:pt x="827048" y="44409"/>
                  <a:pt x="797442" y="0"/>
                </a:cubicBezTo>
                <a:cubicBezTo>
                  <a:pt x="747823" y="3544"/>
                  <a:pt x="695538" y="-5800"/>
                  <a:pt x="648586" y="10633"/>
                </a:cubicBezTo>
                <a:cubicBezTo>
                  <a:pt x="624888" y="18927"/>
                  <a:pt x="571822" y="90456"/>
                  <a:pt x="552893" y="116958"/>
                </a:cubicBezTo>
                <a:cubicBezTo>
                  <a:pt x="545466" y="127357"/>
                  <a:pt x="542464" y="142083"/>
                  <a:pt x="531628" y="148856"/>
                </a:cubicBezTo>
                <a:cubicBezTo>
                  <a:pt x="512620" y="160736"/>
                  <a:pt x="489097" y="163032"/>
                  <a:pt x="467832" y="170121"/>
                </a:cubicBezTo>
                <a:cubicBezTo>
                  <a:pt x="399528" y="192889"/>
                  <a:pt x="429690" y="184683"/>
                  <a:pt x="308344" y="202019"/>
                </a:cubicBezTo>
                <a:cubicBezTo>
                  <a:pt x="283535" y="205563"/>
                  <a:pt x="258636" y="208532"/>
                  <a:pt x="233916" y="212652"/>
                </a:cubicBezTo>
                <a:cubicBezTo>
                  <a:pt x="216090" y="215623"/>
                  <a:pt x="198806" y="222463"/>
                  <a:pt x="180753" y="223284"/>
                </a:cubicBezTo>
                <a:cubicBezTo>
                  <a:pt x="120564" y="226020"/>
                  <a:pt x="60251" y="223284"/>
                  <a:pt x="0" y="223284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709189" y="3325781"/>
            <a:ext cx="1355347" cy="5093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1900" kern="0" dirty="0">
                <a:solidFill>
                  <a:schemeClr val="tx1"/>
                </a:solidFill>
              </a:rPr>
              <a:t>UHV</a:t>
            </a:r>
            <a:br>
              <a:rPr lang="en-US" sz="1900" kern="0" dirty="0">
                <a:solidFill>
                  <a:schemeClr val="tx1"/>
                </a:solidFill>
              </a:rPr>
            </a:br>
            <a:r>
              <a:rPr lang="en-US" sz="1900" kern="0" dirty="0">
                <a:solidFill>
                  <a:schemeClr val="tx1"/>
                </a:solidFill>
              </a:rPr>
              <a:t>chamber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0" y="5894497"/>
            <a:ext cx="1355347" cy="5093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1900" kern="0" dirty="0">
                <a:solidFill>
                  <a:schemeClr val="tx1"/>
                </a:solidFill>
              </a:rPr>
              <a:t>Fibers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197858" y="1647255"/>
            <a:ext cx="3434313" cy="14913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400" b="0" dirty="0">
                <a:solidFill>
                  <a:schemeClr val="tx1"/>
                </a:solidFill>
              </a:rPr>
              <a:t>Vibrations in the Raman beams cause the phase pattern to shift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400" b="0" dirty="0">
                <a:solidFill>
                  <a:schemeClr val="tx1"/>
                </a:solidFill>
                <a:sym typeface="Wingdings" panose="05000000000000000000" pitchFamily="2" charset="2"/>
              </a:rPr>
              <a:t>    not good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9877017" y="2890585"/>
            <a:ext cx="1091609" cy="21945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23" name="Freeform 22"/>
          <p:cNvSpPr/>
          <p:nvPr/>
        </p:nvSpPr>
        <p:spPr bwMode="auto">
          <a:xfrm>
            <a:off x="10161731" y="3230254"/>
            <a:ext cx="570493" cy="1536593"/>
          </a:xfrm>
          <a:custGeom>
            <a:avLst/>
            <a:gdLst>
              <a:gd name="connsiteX0" fmla="*/ 0 w 533400"/>
              <a:gd name="connsiteY0" fmla="*/ 2764973 h 2764973"/>
              <a:gd name="connsiteX1" fmla="*/ 239486 w 533400"/>
              <a:gd name="connsiteY1" fmla="*/ 1 h 2764973"/>
              <a:gd name="connsiteX2" fmla="*/ 533400 w 533400"/>
              <a:gd name="connsiteY2" fmla="*/ 2754087 h 2764973"/>
              <a:gd name="connsiteX0" fmla="*/ 0 w 578747"/>
              <a:gd name="connsiteY0" fmla="*/ 2789672 h 2789672"/>
              <a:gd name="connsiteX1" fmla="*/ 239486 w 578747"/>
              <a:gd name="connsiteY1" fmla="*/ 24700 h 2789672"/>
              <a:gd name="connsiteX2" fmla="*/ 578747 w 578747"/>
              <a:gd name="connsiteY2" fmla="*/ 1842615 h 278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747" h="2789672">
                <a:moveTo>
                  <a:pt x="0" y="2789672"/>
                </a:moveTo>
                <a:cubicBezTo>
                  <a:pt x="75293" y="1408093"/>
                  <a:pt x="143028" y="182543"/>
                  <a:pt x="239486" y="24700"/>
                </a:cubicBezTo>
                <a:cubicBezTo>
                  <a:pt x="335944" y="-133143"/>
                  <a:pt x="476240" y="464665"/>
                  <a:pt x="578747" y="184261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24" name="Cloud 23"/>
          <p:cNvSpPr/>
          <p:nvPr/>
        </p:nvSpPr>
        <p:spPr>
          <a:xfrm>
            <a:off x="9984650" y="3919753"/>
            <a:ext cx="467791" cy="294407"/>
          </a:xfrm>
          <a:prstGeom prst="cloud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rtl="0"/>
            <a:endParaRPr lang="en-US" b="1" dirty="0"/>
          </a:p>
        </p:txBody>
      </p:sp>
      <p:sp>
        <p:nvSpPr>
          <p:cNvPr id="25" name="Down Arrow 24"/>
          <p:cNvSpPr/>
          <p:nvPr/>
        </p:nvSpPr>
        <p:spPr bwMode="auto">
          <a:xfrm>
            <a:off x="10068066" y="2249301"/>
            <a:ext cx="300956" cy="601907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0737688" y="2244495"/>
            <a:ext cx="1114769" cy="5093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1900" kern="0" dirty="0">
                <a:solidFill>
                  <a:schemeClr val="tx1"/>
                </a:solidFill>
              </a:rPr>
              <a:t>Raman</a:t>
            </a:r>
            <a:br>
              <a:rPr lang="en-US" sz="1900" kern="0" dirty="0">
                <a:solidFill>
                  <a:schemeClr val="tx1"/>
                </a:solidFill>
              </a:rPr>
            </a:br>
            <a:r>
              <a:rPr lang="en-US" sz="1900" kern="0" dirty="0">
                <a:solidFill>
                  <a:schemeClr val="tx1"/>
                </a:solidFill>
              </a:rPr>
              <a:t>beams</a:t>
            </a:r>
          </a:p>
        </p:txBody>
      </p:sp>
      <p:sp>
        <p:nvSpPr>
          <p:cNvPr id="27" name="Down Arrow 26"/>
          <p:cNvSpPr/>
          <p:nvPr/>
        </p:nvSpPr>
        <p:spPr bwMode="auto">
          <a:xfrm flipV="1">
            <a:off x="10055271" y="5129341"/>
            <a:ext cx="300956" cy="601907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28" name="Freeform 27"/>
          <p:cNvSpPr/>
          <p:nvPr/>
        </p:nvSpPr>
        <p:spPr bwMode="auto">
          <a:xfrm>
            <a:off x="8479342" y="2015502"/>
            <a:ext cx="1942213" cy="3520268"/>
          </a:xfrm>
          <a:custGeom>
            <a:avLst/>
            <a:gdLst>
              <a:gd name="connsiteX0" fmla="*/ 1456660 w 1456660"/>
              <a:gd name="connsiteY0" fmla="*/ 159489 h 3520268"/>
              <a:gd name="connsiteX1" fmla="*/ 1424762 w 1456660"/>
              <a:gd name="connsiteY1" fmla="*/ 42530 h 3520268"/>
              <a:gd name="connsiteX2" fmla="*/ 1392865 w 1456660"/>
              <a:gd name="connsiteY2" fmla="*/ 21265 h 3520268"/>
              <a:gd name="connsiteX3" fmla="*/ 1329069 w 1456660"/>
              <a:gd name="connsiteY3" fmla="*/ 0 h 3520268"/>
              <a:gd name="connsiteX4" fmla="*/ 1244009 w 1456660"/>
              <a:gd name="connsiteY4" fmla="*/ 10633 h 3520268"/>
              <a:gd name="connsiteX5" fmla="*/ 1212111 w 1456660"/>
              <a:gd name="connsiteY5" fmla="*/ 21265 h 3520268"/>
              <a:gd name="connsiteX6" fmla="*/ 1190846 w 1456660"/>
              <a:gd name="connsiteY6" fmla="*/ 53163 h 3520268"/>
              <a:gd name="connsiteX7" fmla="*/ 1158948 w 1456660"/>
              <a:gd name="connsiteY7" fmla="*/ 74428 h 3520268"/>
              <a:gd name="connsiteX8" fmla="*/ 1116418 w 1456660"/>
              <a:gd name="connsiteY8" fmla="*/ 138223 h 3520268"/>
              <a:gd name="connsiteX9" fmla="*/ 1095153 w 1456660"/>
              <a:gd name="connsiteY9" fmla="*/ 170121 h 3520268"/>
              <a:gd name="connsiteX10" fmla="*/ 1052623 w 1456660"/>
              <a:gd name="connsiteY10" fmla="*/ 255182 h 3520268"/>
              <a:gd name="connsiteX11" fmla="*/ 1031358 w 1456660"/>
              <a:gd name="connsiteY11" fmla="*/ 287079 h 3520268"/>
              <a:gd name="connsiteX12" fmla="*/ 1010093 w 1456660"/>
              <a:gd name="connsiteY12" fmla="*/ 361507 h 3520268"/>
              <a:gd name="connsiteX13" fmla="*/ 967562 w 1456660"/>
              <a:gd name="connsiteY13" fmla="*/ 446568 h 3520268"/>
              <a:gd name="connsiteX14" fmla="*/ 925032 w 1456660"/>
              <a:gd name="connsiteY14" fmla="*/ 531628 h 3520268"/>
              <a:gd name="connsiteX15" fmla="*/ 914400 w 1456660"/>
              <a:gd name="connsiteY15" fmla="*/ 563526 h 3520268"/>
              <a:gd name="connsiteX16" fmla="*/ 893134 w 1456660"/>
              <a:gd name="connsiteY16" fmla="*/ 584791 h 3520268"/>
              <a:gd name="connsiteX17" fmla="*/ 871869 w 1456660"/>
              <a:gd name="connsiteY17" fmla="*/ 637954 h 3520268"/>
              <a:gd name="connsiteX18" fmla="*/ 850604 w 1456660"/>
              <a:gd name="connsiteY18" fmla="*/ 669851 h 3520268"/>
              <a:gd name="connsiteX19" fmla="*/ 786809 w 1456660"/>
              <a:gd name="connsiteY19" fmla="*/ 744279 h 3520268"/>
              <a:gd name="connsiteX20" fmla="*/ 723013 w 1456660"/>
              <a:gd name="connsiteY20" fmla="*/ 786809 h 3520268"/>
              <a:gd name="connsiteX21" fmla="*/ 467832 w 1456660"/>
              <a:gd name="connsiteY21" fmla="*/ 776177 h 3520268"/>
              <a:gd name="connsiteX22" fmla="*/ 435934 w 1456660"/>
              <a:gd name="connsiteY22" fmla="*/ 754912 h 3520268"/>
              <a:gd name="connsiteX23" fmla="*/ 414669 w 1456660"/>
              <a:gd name="connsiteY23" fmla="*/ 691116 h 3520268"/>
              <a:gd name="connsiteX24" fmla="*/ 425302 w 1456660"/>
              <a:gd name="connsiteY24" fmla="*/ 595423 h 3520268"/>
              <a:gd name="connsiteX25" fmla="*/ 435934 w 1456660"/>
              <a:gd name="connsiteY25" fmla="*/ 563526 h 3520268"/>
              <a:gd name="connsiteX26" fmla="*/ 552893 w 1456660"/>
              <a:gd name="connsiteY26" fmla="*/ 574158 h 3520268"/>
              <a:gd name="connsiteX27" fmla="*/ 616688 w 1456660"/>
              <a:gd name="connsiteY27" fmla="*/ 606056 h 3520268"/>
              <a:gd name="connsiteX28" fmla="*/ 659218 w 1456660"/>
              <a:gd name="connsiteY28" fmla="*/ 669851 h 3520268"/>
              <a:gd name="connsiteX29" fmla="*/ 691116 w 1456660"/>
              <a:gd name="connsiteY29" fmla="*/ 733647 h 3520268"/>
              <a:gd name="connsiteX30" fmla="*/ 669851 w 1456660"/>
              <a:gd name="connsiteY30" fmla="*/ 829340 h 3520268"/>
              <a:gd name="connsiteX31" fmla="*/ 637953 w 1456660"/>
              <a:gd name="connsiteY31" fmla="*/ 871870 h 3520268"/>
              <a:gd name="connsiteX32" fmla="*/ 616688 w 1456660"/>
              <a:gd name="connsiteY32" fmla="*/ 914400 h 3520268"/>
              <a:gd name="connsiteX33" fmla="*/ 563525 w 1456660"/>
              <a:gd name="connsiteY33" fmla="*/ 988828 h 3520268"/>
              <a:gd name="connsiteX34" fmla="*/ 499730 w 1456660"/>
              <a:gd name="connsiteY34" fmla="*/ 1095154 h 3520268"/>
              <a:gd name="connsiteX35" fmla="*/ 414669 w 1456660"/>
              <a:gd name="connsiteY35" fmla="*/ 1244009 h 3520268"/>
              <a:gd name="connsiteX36" fmla="*/ 393404 w 1456660"/>
              <a:gd name="connsiteY36" fmla="*/ 1275907 h 3520268"/>
              <a:gd name="connsiteX37" fmla="*/ 372139 w 1456660"/>
              <a:gd name="connsiteY37" fmla="*/ 1329070 h 3520268"/>
              <a:gd name="connsiteX38" fmla="*/ 340241 w 1456660"/>
              <a:gd name="connsiteY38" fmla="*/ 1382233 h 3520268"/>
              <a:gd name="connsiteX39" fmla="*/ 308344 w 1456660"/>
              <a:gd name="connsiteY39" fmla="*/ 1488558 h 3520268"/>
              <a:gd name="connsiteX40" fmla="*/ 265813 w 1456660"/>
              <a:gd name="connsiteY40" fmla="*/ 1584251 h 3520268"/>
              <a:gd name="connsiteX41" fmla="*/ 244548 w 1456660"/>
              <a:gd name="connsiteY41" fmla="*/ 1701209 h 3520268"/>
              <a:gd name="connsiteX42" fmla="*/ 233916 w 1456660"/>
              <a:gd name="connsiteY42" fmla="*/ 1743740 h 3520268"/>
              <a:gd name="connsiteX43" fmla="*/ 265813 w 1456660"/>
              <a:gd name="connsiteY43" fmla="*/ 1935126 h 3520268"/>
              <a:gd name="connsiteX44" fmla="*/ 297711 w 1456660"/>
              <a:gd name="connsiteY44" fmla="*/ 1956391 h 3520268"/>
              <a:gd name="connsiteX45" fmla="*/ 318976 w 1456660"/>
              <a:gd name="connsiteY45" fmla="*/ 1988289 h 3520268"/>
              <a:gd name="connsiteX46" fmla="*/ 361506 w 1456660"/>
              <a:gd name="connsiteY46" fmla="*/ 2009554 h 3520268"/>
              <a:gd name="connsiteX47" fmla="*/ 435934 w 1456660"/>
              <a:gd name="connsiteY47" fmla="*/ 2062716 h 3520268"/>
              <a:gd name="connsiteX48" fmla="*/ 531627 w 1456660"/>
              <a:gd name="connsiteY48" fmla="*/ 2147777 h 3520268"/>
              <a:gd name="connsiteX49" fmla="*/ 542260 w 1456660"/>
              <a:gd name="connsiteY49" fmla="*/ 2179675 h 3520268"/>
              <a:gd name="connsiteX50" fmla="*/ 563525 w 1456660"/>
              <a:gd name="connsiteY50" fmla="*/ 2222205 h 3520268"/>
              <a:gd name="connsiteX51" fmla="*/ 584790 w 1456660"/>
              <a:gd name="connsiteY51" fmla="*/ 2307265 h 3520268"/>
              <a:gd name="connsiteX52" fmla="*/ 595423 w 1456660"/>
              <a:gd name="connsiteY52" fmla="*/ 2349796 h 3520268"/>
              <a:gd name="connsiteX53" fmla="*/ 606055 w 1456660"/>
              <a:gd name="connsiteY53" fmla="*/ 2392326 h 3520268"/>
              <a:gd name="connsiteX54" fmla="*/ 595423 w 1456660"/>
              <a:gd name="connsiteY54" fmla="*/ 2573079 h 3520268"/>
              <a:gd name="connsiteX55" fmla="*/ 584790 w 1456660"/>
              <a:gd name="connsiteY55" fmla="*/ 2615609 h 3520268"/>
              <a:gd name="connsiteX56" fmla="*/ 552893 w 1456660"/>
              <a:gd name="connsiteY56" fmla="*/ 2658140 h 3520268"/>
              <a:gd name="connsiteX57" fmla="*/ 542260 w 1456660"/>
              <a:gd name="connsiteY57" fmla="*/ 2711303 h 3520268"/>
              <a:gd name="connsiteX58" fmla="*/ 457200 w 1456660"/>
              <a:gd name="connsiteY58" fmla="*/ 2828261 h 3520268"/>
              <a:gd name="connsiteX59" fmla="*/ 435934 w 1456660"/>
              <a:gd name="connsiteY59" fmla="*/ 2849526 h 3520268"/>
              <a:gd name="connsiteX60" fmla="*/ 393404 w 1456660"/>
              <a:gd name="connsiteY60" fmla="*/ 2913321 h 3520268"/>
              <a:gd name="connsiteX61" fmla="*/ 361506 w 1456660"/>
              <a:gd name="connsiteY61" fmla="*/ 2977116 h 3520268"/>
              <a:gd name="connsiteX62" fmla="*/ 329609 w 1456660"/>
              <a:gd name="connsiteY62" fmla="*/ 3051544 h 3520268"/>
              <a:gd name="connsiteX63" fmla="*/ 287079 w 1456660"/>
              <a:gd name="connsiteY63" fmla="*/ 3115340 h 3520268"/>
              <a:gd name="connsiteX64" fmla="*/ 233916 w 1456660"/>
              <a:gd name="connsiteY64" fmla="*/ 3242930 h 3520268"/>
              <a:gd name="connsiteX65" fmla="*/ 212651 w 1456660"/>
              <a:gd name="connsiteY65" fmla="*/ 3264196 h 3520268"/>
              <a:gd name="connsiteX66" fmla="*/ 202018 w 1456660"/>
              <a:gd name="connsiteY66" fmla="*/ 3296093 h 3520268"/>
              <a:gd name="connsiteX67" fmla="*/ 159488 w 1456660"/>
              <a:gd name="connsiteY67" fmla="*/ 3359889 h 3520268"/>
              <a:gd name="connsiteX68" fmla="*/ 138223 w 1456660"/>
              <a:gd name="connsiteY68" fmla="*/ 3423684 h 3520268"/>
              <a:gd name="connsiteX69" fmla="*/ 106325 w 1456660"/>
              <a:gd name="connsiteY69" fmla="*/ 3487479 h 3520268"/>
              <a:gd name="connsiteX70" fmla="*/ 74427 w 1456660"/>
              <a:gd name="connsiteY70" fmla="*/ 3508744 h 3520268"/>
              <a:gd name="connsiteX71" fmla="*/ 42530 w 1456660"/>
              <a:gd name="connsiteY71" fmla="*/ 3519377 h 3520268"/>
              <a:gd name="connsiteX72" fmla="*/ 0 w 1456660"/>
              <a:gd name="connsiteY72" fmla="*/ 3519377 h 352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56660" h="3520268">
                <a:moveTo>
                  <a:pt x="1456660" y="159489"/>
                </a:moveTo>
                <a:cubicBezTo>
                  <a:pt x="1448353" y="84729"/>
                  <a:pt x="1467648" y="76840"/>
                  <a:pt x="1424762" y="42530"/>
                </a:cubicBezTo>
                <a:cubicBezTo>
                  <a:pt x="1414784" y="34547"/>
                  <a:pt x="1404542" y="26455"/>
                  <a:pt x="1392865" y="21265"/>
                </a:cubicBezTo>
                <a:cubicBezTo>
                  <a:pt x="1372381" y="12161"/>
                  <a:pt x="1329069" y="0"/>
                  <a:pt x="1329069" y="0"/>
                </a:cubicBezTo>
                <a:cubicBezTo>
                  <a:pt x="1300716" y="3544"/>
                  <a:pt x="1272122" y="5522"/>
                  <a:pt x="1244009" y="10633"/>
                </a:cubicBezTo>
                <a:cubicBezTo>
                  <a:pt x="1232982" y="12638"/>
                  <a:pt x="1220863" y="14264"/>
                  <a:pt x="1212111" y="21265"/>
                </a:cubicBezTo>
                <a:cubicBezTo>
                  <a:pt x="1202132" y="29248"/>
                  <a:pt x="1199882" y="44127"/>
                  <a:pt x="1190846" y="53163"/>
                </a:cubicBezTo>
                <a:cubicBezTo>
                  <a:pt x="1181810" y="62199"/>
                  <a:pt x="1169581" y="67340"/>
                  <a:pt x="1158948" y="74428"/>
                </a:cubicBezTo>
                <a:lnTo>
                  <a:pt x="1116418" y="138223"/>
                </a:lnTo>
                <a:cubicBezTo>
                  <a:pt x="1109330" y="148856"/>
                  <a:pt x="1100868" y="158691"/>
                  <a:pt x="1095153" y="170121"/>
                </a:cubicBezTo>
                <a:cubicBezTo>
                  <a:pt x="1080976" y="198475"/>
                  <a:pt x="1070207" y="228806"/>
                  <a:pt x="1052623" y="255182"/>
                </a:cubicBezTo>
                <a:cubicBezTo>
                  <a:pt x="1045535" y="265814"/>
                  <a:pt x="1037073" y="275650"/>
                  <a:pt x="1031358" y="287079"/>
                </a:cubicBezTo>
                <a:cubicBezTo>
                  <a:pt x="1021115" y="307564"/>
                  <a:pt x="1016909" y="341059"/>
                  <a:pt x="1010093" y="361507"/>
                </a:cubicBezTo>
                <a:cubicBezTo>
                  <a:pt x="981638" y="446870"/>
                  <a:pt x="1001049" y="385174"/>
                  <a:pt x="967562" y="446568"/>
                </a:cubicBezTo>
                <a:cubicBezTo>
                  <a:pt x="952382" y="474397"/>
                  <a:pt x="935056" y="501555"/>
                  <a:pt x="925032" y="531628"/>
                </a:cubicBezTo>
                <a:cubicBezTo>
                  <a:pt x="921488" y="542261"/>
                  <a:pt x="920166" y="553915"/>
                  <a:pt x="914400" y="563526"/>
                </a:cubicBezTo>
                <a:cubicBezTo>
                  <a:pt x="909242" y="572122"/>
                  <a:pt x="900223" y="577703"/>
                  <a:pt x="893134" y="584791"/>
                </a:cubicBezTo>
                <a:cubicBezTo>
                  <a:pt x="886046" y="602512"/>
                  <a:pt x="880405" y="620883"/>
                  <a:pt x="871869" y="637954"/>
                </a:cubicBezTo>
                <a:cubicBezTo>
                  <a:pt x="866154" y="649383"/>
                  <a:pt x="858031" y="659453"/>
                  <a:pt x="850604" y="669851"/>
                </a:cubicBezTo>
                <a:cubicBezTo>
                  <a:pt x="832768" y="694821"/>
                  <a:pt x="811650" y="724958"/>
                  <a:pt x="786809" y="744279"/>
                </a:cubicBezTo>
                <a:cubicBezTo>
                  <a:pt x="766635" y="759970"/>
                  <a:pt x="723013" y="786809"/>
                  <a:pt x="723013" y="786809"/>
                </a:cubicBezTo>
                <a:cubicBezTo>
                  <a:pt x="637953" y="783265"/>
                  <a:pt x="552445" y="785578"/>
                  <a:pt x="467832" y="776177"/>
                </a:cubicBezTo>
                <a:cubicBezTo>
                  <a:pt x="455131" y="774766"/>
                  <a:pt x="442707" y="765748"/>
                  <a:pt x="435934" y="754912"/>
                </a:cubicBezTo>
                <a:cubicBezTo>
                  <a:pt x="424054" y="735904"/>
                  <a:pt x="414669" y="691116"/>
                  <a:pt x="414669" y="691116"/>
                </a:cubicBezTo>
                <a:cubicBezTo>
                  <a:pt x="418213" y="659218"/>
                  <a:pt x="420026" y="627080"/>
                  <a:pt x="425302" y="595423"/>
                </a:cubicBezTo>
                <a:cubicBezTo>
                  <a:pt x="427144" y="584368"/>
                  <a:pt x="424879" y="565368"/>
                  <a:pt x="435934" y="563526"/>
                </a:cubicBezTo>
                <a:cubicBezTo>
                  <a:pt x="474548" y="557090"/>
                  <a:pt x="513907" y="570614"/>
                  <a:pt x="552893" y="574158"/>
                </a:cubicBezTo>
                <a:cubicBezTo>
                  <a:pt x="575645" y="581742"/>
                  <a:pt x="599715" y="586658"/>
                  <a:pt x="616688" y="606056"/>
                </a:cubicBezTo>
                <a:cubicBezTo>
                  <a:pt x="633518" y="625290"/>
                  <a:pt x="645041" y="648586"/>
                  <a:pt x="659218" y="669851"/>
                </a:cubicBezTo>
                <a:cubicBezTo>
                  <a:pt x="686700" y="711074"/>
                  <a:pt x="676442" y="689627"/>
                  <a:pt x="691116" y="733647"/>
                </a:cubicBezTo>
                <a:cubicBezTo>
                  <a:pt x="689999" y="739234"/>
                  <a:pt x="674854" y="819335"/>
                  <a:pt x="669851" y="829340"/>
                </a:cubicBezTo>
                <a:cubicBezTo>
                  <a:pt x="661926" y="845190"/>
                  <a:pt x="647345" y="856843"/>
                  <a:pt x="637953" y="871870"/>
                </a:cubicBezTo>
                <a:cubicBezTo>
                  <a:pt x="629552" y="885311"/>
                  <a:pt x="624552" y="900638"/>
                  <a:pt x="616688" y="914400"/>
                </a:cubicBezTo>
                <a:cubicBezTo>
                  <a:pt x="592960" y="955925"/>
                  <a:pt x="592875" y="943172"/>
                  <a:pt x="563525" y="988828"/>
                </a:cubicBezTo>
                <a:cubicBezTo>
                  <a:pt x="541174" y="1023596"/>
                  <a:pt x="518214" y="1058186"/>
                  <a:pt x="499730" y="1095154"/>
                </a:cubicBezTo>
                <a:cubicBezTo>
                  <a:pt x="463046" y="1168523"/>
                  <a:pt x="478628" y="1140076"/>
                  <a:pt x="414669" y="1244009"/>
                </a:cubicBezTo>
                <a:cubicBezTo>
                  <a:pt x="407972" y="1254892"/>
                  <a:pt x="398150" y="1264042"/>
                  <a:pt x="393404" y="1275907"/>
                </a:cubicBezTo>
                <a:cubicBezTo>
                  <a:pt x="386316" y="1293628"/>
                  <a:pt x="380675" y="1311999"/>
                  <a:pt x="372139" y="1329070"/>
                </a:cubicBezTo>
                <a:cubicBezTo>
                  <a:pt x="362897" y="1347554"/>
                  <a:pt x="348793" y="1363419"/>
                  <a:pt x="340241" y="1382233"/>
                </a:cubicBezTo>
                <a:cubicBezTo>
                  <a:pt x="279848" y="1515097"/>
                  <a:pt x="346908" y="1388292"/>
                  <a:pt x="308344" y="1488558"/>
                </a:cubicBezTo>
                <a:cubicBezTo>
                  <a:pt x="295813" y="1521138"/>
                  <a:pt x="279990" y="1552353"/>
                  <a:pt x="265813" y="1584251"/>
                </a:cubicBezTo>
                <a:cubicBezTo>
                  <a:pt x="258725" y="1623237"/>
                  <a:pt x="252319" y="1662353"/>
                  <a:pt x="244548" y="1701209"/>
                </a:cubicBezTo>
                <a:cubicBezTo>
                  <a:pt x="241682" y="1715538"/>
                  <a:pt x="233916" y="1729127"/>
                  <a:pt x="233916" y="1743740"/>
                </a:cubicBezTo>
                <a:cubicBezTo>
                  <a:pt x="233916" y="1798547"/>
                  <a:pt x="217747" y="1887060"/>
                  <a:pt x="265813" y="1935126"/>
                </a:cubicBezTo>
                <a:cubicBezTo>
                  <a:pt x="274849" y="1944162"/>
                  <a:pt x="287078" y="1949303"/>
                  <a:pt x="297711" y="1956391"/>
                </a:cubicBezTo>
                <a:cubicBezTo>
                  <a:pt x="304799" y="1967024"/>
                  <a:pt x="309159" y="1980108"/>
                  <a:pt x="318976" y="1988289"/>
                </a:cubicBezTo>
                <a:cubicBezTo>
                  <a:pt x="331152" y="1998436"/>
                  <a:pt x="347744" y="2001690"/>
                  <a:pt x="361506" y="2009554"/>
                </a:cubicBezTo>
                <a:cubicBezTo>
                  <a:pt x="377262" y="2018558"/>
                  <a:pt x="426012" y="2053786"/>
                  <a:pt x="435934" y="2062716"/>
                </a:cubicBezTo>
                <a:cubicBezTo>
                  <a:pt x="539982" y="2156359"/>
                  <a:pt x="461443" y="2100987"/>
                  <a:pt x="531627" y="2147777"/>
                </a:cubicBezTo>
                <a:cubicBezTo>
                  <a:pt x="535171" y="2158410"/>
                  <a:pt x="537845" y="2169373"/>
                  <a:pt x="542260" y="2179675"/>
                </a:cubicBezTo>
                <a:cubicBezTo>
                  <a:pt x="548504" y="2194243"/>
                  <a:pt x="558513" y="2207168"/>
                  <a:pt x="563525" y="2222205"/>
                </a:cubicBezTo>
                <a:cubicBezTo>
                  <a:pt x="572767" y="2249931"/>
                  <a:pt x="577702" y="2278912"/>
                  <a:pt x="584790" y="2307265"/>
                </a:cubicBezTo>
                <a:lnTo>
                  <a:pt x="595423" y="2349796"/>
                </a:lnTo>
                <a:lnTo>
                  <a:pt x="606055" y="2392326"/>
                </a:lnTo>
                <a:cubicBezTo>
                  <a:pt x="602511" y="2452577"/>
                  <a:pt x="601145" y="2512996"/>
                  <a:pt x="595423" y="2573079"/>
                </a:cubicBezTo>
                <a:cubicBezTo>
                  <a:pt x="594038" y="2587626"/>
                  <a:pt x="591325" y="2602539"/>
                  <a:pt x="584790" y="2615609"/>
                </a:cubicBezTo>
                <a:cubicBezTo>
                  <a:pt x="576865" y="2631459"/>
                  <a:pt x="563525" y="2643963"/>
                  <a:pt x="552893" y="2658140"/>
                </a:cubicBezTo>
                <a:cubicBezTo>
                  <a:pt x="549349" y="2675861"/>
                  <a:pt x="549738" y="2694851"/>
                  <a:pt x="542260" y="2711303"/>
                </a:cubicBezTo>
                <a:cubicBezTo>
                  <a:pt x="529793" y="2738729"/>
                  <a:pt x="477823" y="2804202"/>
                  <a:pt x="457200" y="2828261"/>
                </a:cubicBezTo>
                <a:cubicBezTo>
                  <a:pt x="450676" y="2835872"/>
                  <a:pt x="441949" y="2841506"/>
                  <a:pt x="435934" y="2849526"/>
                </a:cubicBezTo>
                <a:cubicBezTo>
                  <a:pt x="420599" y="2869972"/>
                  <a:pt x="407581" y="2892056"/>
                  <a:pt x="393404" y="2913321"/>
                </a:cubicBezTo>
                <a:cubicBezTo>
                  <a:pt x="366680" y="2993498"/>
                  <a:pt x="402730" y="2894670"/>
                  <a:pt x="361506" y="2977116"/>
                </a:cubicBezTo>
                <a:cubicBezTo>
                  <a:pt x="317496" y="3065134"/>
                  <a:pt x="396001" y="2940889"/>
                  <a:pt x="329609" y="3051544"/>
                </a:cubicBezTo>
                <a:cubicBezTo>
                  <a:pt x="316460" y="3073460"/>
                  <a:pt x="287079" y="3115340"/>
                  <a:pt x="287079" y="3115340"/>
                </a:cubicBezTo>
                <a:cubicBezTo>
                  <a:pt x="276297" y="3158467"/>
                  <a:pt x="266626" y="3210219"/>
                  <a:pt x="233916" y="3242930"/>
                </a:cubicBezTo>
                <a:lnTo>
                  <a:pt x="212651" y="3264196"/>
                </a:lnTo>
                <a:cubicBezTo>
                  <a:pt x="209107" y="3274828"/>
                  <a:pt x="207461" y="3286296"/>
                  <a:pt x="202018" y="3296093"/>
                </a:cubicBezTo>
                <a:cubicBezTo>
                  <a:pt x="189606" y="3318434"/>
                  <a:pt x="167570" y="3335643"/>
                  <a:pt x="159488" y="3359889"/>
                </a:cubicBezTo>
                <a:lnTo>
                  <a:pt x="138223" y="3423684"/>
                </a:lnTo>
                <a:cubicBezTo>
                  <a:pt x="129575" y="3449626"/>
                  <a:pt x="126936" y="3466868"/>
                  <a:pt x="106325" y="3487479"/>
                </a:cubicBezTo>
                <a:cubicBezTo>
                  <a:pt x="97289" y="3496515"/>
                  <a:pt x="85857" y="3503029"/>
                  <a:pt x="74427" y="3508744"/>
                </a:cubicBezTo>
                <a:cubicBezTo>
                  <a:pt x="64403" y="3513756"/>
                  <a:pt x="53625" y="3517792"/>
                  <a:pt x="42530" y="3519377"/>
                </a:cubicBezTo>
                <a:cubicBezTo>
                  <a:pt x="28496" y="3521382"/>
                  <a:pt x="14177" y="3519377"/>
                  <a:pt x="0" y="3519377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8677091" y="4965171"/>
            <a:ext cx="1355347" cy="5093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1900" kern="0" dirty="0">
                <a:solidFill>
                  <a:schemeClr val="tx1"/>
                </a:solidFill>
              </a:rPr>
              <a:t>Single</a:t>
            </a:r>
            <a:br>
              <a:rPr lang="en-US" sz="1900" kern="0" dirty="0">
                <a:solidFill>
                  <a:schemeClr val="tx1"/>
                </a:solidFill>
              </a:rPr>
            </a:br>
            <a:r>
              <a:rPr lang="en-US" sz="1900" kern="0" dirty="0">
                <a:solidFill>
                  <a:schemeClr val="tx1"/>
                </a:solidFill>
              </a:rPr>
              <a:t>Fiber</a:t>
            </a:r>
          </a:p>
        </p:txBody>
      </p:sp>
      <p:sp>
        <p:nvSpPr>
          <p:cNvPr id="30" name="Down Arrow 29"/>
          <p:cNvSpPr/>
          <p:nvPr/>
        </p:nvSpPr>
        <p:spPr bwMode="auto">
          <a:xfrm>
            <a:off x="10436731" y="2249301"/>
            <a:ext cx="300956" cy="601907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flipV="1">
            <a:off x="10421549" y="5129341"/>
            <a:ext cx="300956" cy="601907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10755294" y="5656820"/>
            <a:ext cx="1046037" cy="33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1900" kern="0" dirty="0">
                <a:solidFill>
                  <a:schemeClr val="tx1"/>
                </a:solidFill>
              </a:rPr>
              <a:t>Mirror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977803" y="5811796"/>
            <a:ext cx="837245" cy="196873"/>
            <a:chOff x="7581014" y="5691430"/>
            <a:chExt cx="999460" cy="215597"/>
          </a:xfrm>
        </p:grpSpPr>
        <p:sp>
          <p:nvSpPr>
            <p:cNvPr id="36" name="Rectangle 35"/>
            <p:cNvSpPr/>
            <p:nvPr/>
          </p:nvSpPr>
          <p:spPr bwMode="auto">
            <a:xfrm>
              <a:off x="7595640" y="5694375"/>
              <a:ext cx="976199" cy="212652"/>
            </a:xfrm>
            <a:prstGeom prst="rect">
              <a:avLst/>
            </a:prstGeom>
            <a:pattFill prst="wdUpDiag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defTabSz="1219170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7581014" y="5691430"/>
              <a:ext cx="99946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8" name="Straight Arrow Connector 37"/>
          <p:cNvCxnSpPr/>
          <p:nvPr/>
        </p:nvCxnSpPr>
        <p:spPr bwMode="auto">
          <a:xfrm>
            <a:off x="10218541" y="2954229"/>
            <a:ext cx="0" cy="9007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0587205" y="2954229"/>
            <a:ext cx="0" cy="27295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10213463" y="4290870"/>
            <a:ext cx="0" cy="136123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Arc 40"/>
          <p:cNvSpPr/>
          <p:nvPr/>
        </p:nvSpPr>
        <p:spPr bwMode="auto">
          <a:xfrm>
            <a:off x="10214597" y="5511777"/>
            <a:ext cx="374220" cy="280665"/>
          </a:xfrm>
          <a:prstGeom prst="arc">
            <a:avLst>
              <a:gd name="adj1" fmla="val 2"/>
              <a:gd name="adj2" fmla="val 1079999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17" tIns="60958" rIns="121917" bIns="60958" numCol="1" rtlCol="0" anchor="t" anchorCtr="0" compatLnSpc="1">
            <a:prstTxWarp prst="textNoShape">
              <a:avLst/>
            </a:prstTxWarp>
          </a:bodyPr>
          <a:lstStyle/>
          <a:p>
            <a:pPr algn="l" defTabSz="12191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7971811" y="1384013"/>
            <a:ext cx="3933108" cy="5264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 smtClean="0"/>
              <a:t>Retro-reflected </a:t>
            </a:r>
            <a:r>
              <a:rPr lang="en-US" kern="0" dirty="0" err="1" smtClean="0"/>
              <a:t>config</a:t>
            </a:r>
            <a:r>
              <a:rPr lang="en-US" kern="0" dirty="0" smtClean="0"/>
              <a:t>:</a:t>
            </a:r>
            <a:endParaRPr lang="en-US" kern="0" dirty="0"/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4079777" y="4005064"/>
            <a:ext cx="354232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flipV="1">
            <a:off x="7740183" y="1900675"/>
            <a:ext cx="0" cy="229641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3791744" y="4005065"/>
            <a:ext cx="0" cy="28487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3887754" y="4081685"/>
            <a:ext cx="4936206" cy="25156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indent="0" algn="l" defTabSz="7620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958827" algn="l"/>
              </a:tabLst>
              <a:defRPr sz="2400" b="0"/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</a:defRPr>
            </a:lvl5pPr>
            <a:lvl6pPr marL="2593975" indent="-228600" defTabSz="762000" fontAlgn="base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</a:defRPr>
            </a:lvl6pPr>
            <a:lvl7pPr marL="3051175" indent="-228600" defTabSz="762000" fontAlgn="base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</a:defRPr>
            </a:lvl7pPr>
            <a:lvl8pPr marL="3508375" indent="-228600" defTabSz="762000" fontAlgn="base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</a:defRPr>
            </a:lvl8pPr>
            <a:lvl9pPr marL="3965575" indent="-228600" defTabSz="762000" fontAlgn="base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</a:defRPr>
            </a:lvl9pPr>
          </a:lstStyle>
          <a:p>
            <a:r>
              <a:rPr lang="en-US" dirty="0"/>
              <a:t>Now </a:t>
            </a:r>
            <a:r>
              <a:rPr lang="en-US" i="1" dirty="0"/>
              <a:t>only</a:t>
            </a:r>
            <a:r>
              <a:rPr lang="en-US" dirty="0"/>
              <a:t> the distance between atoms and mirror is </a:t>
            </a:r>
            <a:r>
              <a:rPr lang="en-US" dirty="0" smtClean="0"/>
              <a:t>important.</a:t>
            </a:r>
            <a:endParaRPr lang="en-US" dirty="0"/>
          </a:p>
          <a:p>
            <a:r>
              <a:rPr lang="en-US" dirty="0" smtClean="0"/>
              <a:t>All </a:t>
            </a:r>
            <a:r>
              <a:rPr lang="en-US" dirty="0"/>
              <a:t>other fluctuations are common to both Raman beams &amp; </a:t>
            </a:r>
            <a:r>
              <a:rPr lang="en-US" dirty="0" smtClean="0"/>
              <a:t>cancel.</a:t>
            </a:r>
            <a:endParaRPr lang="en-US" dirty="0"/>
          </a:p>
          <a:p>
            <a:r>
              <a:rPr lang="en-US" b="1" dirty="0" smtClean="0"/>
              <a:t>Atoms </a:t>
            </a:r>
            <a:r>
              <a:rPr lang="en-US" b="1" dirty="0"/>
              <a:t>are freely falling with respect to the </a:t>
            </a:r>
            <a:r>
              <a:rPr lang="en-US" b="1" dirty="0" smtClean="0"/>
              <a:t>mirror.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real enemy of phase stability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eff</m:t>
                        </m:r>
                      </m:sub>
                    </m:sSub>
                    <m:r>
                      <a:rPr lang="en-US" dirty="0">
                        <a:latin typeface="Cambria Math"/>
                      </a:rPr>
                      <m:t>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377" t="-3681" b="-1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/>
          <p:cNvSpPr txBox="1">
            <a:spLocks/>
          </p:cNvSpPr>
          <p:nvPr/>
        </p:nvSpPr>
        <p:spPr bwMode="auto">
          <a:xfrm>
            <a:off x="239350" y="1462357"/>
            <a:ext cx="3933108" cy="5264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 smtClean="0"/>
              <a:t>Naive </a:t>
            </a:r>
            <a:r>
              <a:rPr lang="en-US" kern="0" dirty="0" err="1" smtClean="0"/>
              <a:t>config</a:t>
            </a:r>
            <a:r>
              <a:rPr lang="en-US" kern="0" dirty="0" smtClean="0"/>
              <a:t>:</a:t>
            </a:r>
            <a:endParaRPr lang="en-US" kern="0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 bwMode="auto">
          <a:xfrm>
            <a:off x="8435023" y="230393"/>
            <a:ext cx="2419303" cy="10670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719138" algn="l"/>
              </a:tabLst>
            </a:pPr>
            <a:endParaRPr lang="en-US" sz="4800" kern="0" dirty="0">
              <a:solidFill>
                <a:schemeClr val="tx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50460" y="3251791"/>
                <a:ext cx="24574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𝑧</m:t>
                      </m:r>
                      <m:r>
                        <a:rPr lang="en-US" sz="2400" b="0" i="0" kern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atoms</m:t>
                          </m:r>
                        </m:sub>
                      </m:sSub>
                      <m:r>
                        <a:rPr lang="en-US" sz="2400" b="0" i="0" kern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ref</m:t>
                          </m:r>
                        </m:sub>
                      </m:sSub>
                    </m:oMath>
                  </m:oMathPara>
                </a14:m>
                <a:endParaRPr lang="en-US" sz="2400" kern="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460" y="3251791"/>
                <a:ext cx="245746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573838" y="6345738"/>
                <a:ext cx="2898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𝑧</m:t>
                      </m:r>
                      <m:r>
                        <a:rPr lang="en-US" sz="2400" b="0" i="0" kern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atoms</m:t>
                          </m:r>
                        </m:sub>
                      </m:sSub>
                      <m:r>
                        <a:rPr lang="en-US" sz="2400" b="0" i="0" kern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kern="0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mirror</m:t>
                          </m:r>
                        </m:sub>
                      </m:sSub>
                    </m:oMath>
                  </m:oMathPara>
                </a14:m>
                <a:endParaRPr lang="en-US" sz="2400" kern="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838" y="6345738"/>
                <a:ext cx="2898294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25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3" grpId="0" animBg="1"/>
      <p:bldP spid="23" grpId="1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9" grpId="0"/>
      <p:bldP spid="30" grpId="0" animBg="1"/>
      <p:bldP spid="31" grpId="0" animBg="1"/>
      <p:bldP spid="31" grpId="1" animBg="1"/>
      <p:bldP spid="32" grpId="0"/>
      <p:bldP spid="41" grpId="0" animBg="1"/>
      <p:bldP spid="42" grpId="0"/>
      <p:bldP spid="46" grpId="0"/>
      <p:bldP spid="3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Stabilizing the reference</a:t>
            </a:r>
            <a:endParaRPr lang="en-US" dirty="0"/>
          </a:p>
        </p:txBody>
      </p:sp>
      <p:pic>
        <p:nvPicPr>
          <p:cNvPr id="15" name="Picture 5" descr="https://www.minusk.com/img/products/bm6_vibration_isolator_anti_vibration_control_minus_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65" y="1021156"/>
            <a:ext cx="2964862" cy="10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8765" y="2041362"/>
            <a:ext cx="311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dirty="0" smtClean="0"/>
              <a:t>Vibrations isolation stages</a:t>
            </a:r>
            <a:endParaRPr lang="en-US" sz="2400" dirty="0"/>
          </a:p>
        </p:txBody>
      </p:sp>
      <p:sp>
        <p:nvSpPr>
          <p:cNvPr id="6" name="AutoShape 7" descr="Titan and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819" y="940087"/>
            <a:ext cx="1115276" cy="133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236145" y="1378939"/>
            <a:ext cx="2509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000" dirty="0" smtClean="0"/>
              <a:t>Low noise accelerometers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45884" y="387008"/>
                <a:ext cx="4640309" cy="634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mirror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84" y="387008"/>
                <a:ext cx="4640309" cy="63414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22" y="2489575"/>
            <a:ext cx="53244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407471" y="2696722"/>
                <a:ext cx="446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30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rad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1" y="2696722"/>
                <a:ext cx="446449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20" y="4630160"/>
            <a:ext cx="53244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29986" y="4893170"/>
                <a:ext cx="19972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b="0" i="1" smtClean="0"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rad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986" y="4893170"/>
                <a:ext cx="1997264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1765611" y="2274573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Isolation stage off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63071" y="444220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Isolation stage 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695002" y="6526797"/>
                <a:ext cx="446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50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ms</m:t>
                      </m:r>
                      <m:r>
                        <a:rPr lang="en-US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02" y="6526797"/>
                <a:ext cx="4464496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601519" y="4766894"/>
            <a:ext cx="293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Probably a train…</a:t>
            </a:r>
            <a:endParaRPr lang="en-US" dirty="0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02" y="1433262"/>
            <a:ext cx="5419436" cy="279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779" y="4007856"/>
            <a:ext cx="3924000" cy="161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42" y="4054466"/>
            <a:ext cx="3036807" cy="215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5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9" grpId="0"/>
      <p:bldP spid="31" grpId="0"/>
      <p:bldP spid="32" grpId="0"/>
      <p:bldP spid="33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imitry\Dropbox\Windows Photo Viewer Wallpap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660" y="-541718"/>
            <a:ext cx="12344215" cy="771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7829" y="5829267"/>
            <a:ext cx="10972800" cy="990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Questions?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 interferometers – in a nutshell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2</a:t>
            </a:fld>
            <a:endParaRPr lang="he-IL" dirty="0"/>
          </a:p>
        </p:txBody>
      </p:sp>
      <p:sp>
        <p:nvSpPr>
          <p:cNvPr id="10" name="TextBox 9"/>
          <p:cNvSpPr txBox="1"/>
          <p:nvPr/>
        </p:nvSpPr>
        <p:spPr>
          <a:xfrm>
            <a:off x="8597731" y="5612512"/>
            <a:ext cx="3137820" cy="81724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none" lIns="91440" tIns="91440" rIns="91440" bIns="91440" rtlCol="0">
            <a:spAutoFit/>
          </a:bodyPr>
          <a:lstStyle/>
          <a:p>
            <a:pPr algn="ctr" rtl="0"/>
            <a:r>
              <a:rPr lang="en-US" b="1" dirty="0" smtClean="0"/>
              <a:t>Very high resolution (10</a:t>
            </a:r>
            <a:r>
              <a:rPr lang="en-US" b="1" baseline="30000" dirty="0" smtClean="0"/>
              <a:t>-10</a:t>
            </a:r>
            <a:r>
              <a:rPr lang="en-US" b="1" dirty="0" smtClean="0"/>
              <a:t> g)</a:t>
            </a:r>
            <a:br>
              <a:rPr lang="en-US" b="1" dirty="0" smtClean="0"/>
            </a:br>
            <a:r>
              <a:rPr lang="en-US" b="1" dirty="0" smtClean="0"/>
              <a:t>with </a:t>
            </a:r>
            <a:r>
              <a:rPr lang="en-US" b="1" i="1" dirty="0" smtClean="0"/>
              <a:t>absolute </a:t>
            </a:r>
            <a:r>
              <a:rPr lang="en-US" b="1" dirty="0" smtClean="0"/>
              <a:t>atomic accuracy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308391" y="4939343"/>
            <a:ext cx="3345724" cy="1902083"/>
            <a:chOff x="8540435" y="4054337"/>
            <a:chExt cx="3345724" cy="1902083"/>
          </a:xfrm>
        </p:grpSpPr>
        <p:sp>
          <p:nvSpPr>
            <p:cNvPr id="8" name="TextBox 7"/>
            <p:cNvSpPr txBox="1"/>
            <p:nvPr/>
          </p:nvSpPr>
          <p:spPr>
            <a:xfrm>
              <a:off x="8540435" y="4054337"/>
              <a:ext cx="334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US" dirty="0" smtClean="0"/>
                <a:t>Interference phase proportional</a:t>
              </a:r>
              <a:br>
                <a:rPr lang="en-US" dirty="0" smtClean="0"/>
              </a:br>
              <a:r>
                <a:rPr lang="en-US" dirty="0" smtClean="0"/>
                <a:t>to acceleration of atoms (gravity):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9111951" y="4867991"/>
                  <a:ext cx="2275591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rtl="0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𝑘𝑔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  <a:r>
                    <a:rPr lang="en-US" dirty="0" smtClean="0"/>
                    <a:t>rad</a:t>
                  </a:r>
                  <a:br>
                    <a:rPr lang="en-US" dirty="0" smtClean="0"/>
                  </a:br>
                  <a:r>
                    <a:rPr lang="en-US" dirty="0" smtClean="0"/>
                    <a:t>          for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 smtClean="0"/>
                    <a:t>sec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1951" y="4867991"/>
                  <a:ext cx="2275591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4826" t="-14286" b="-25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TextBox 87"/>
            <p:cNvSpPr txBox="1"/>
            <p:nvPr/>
          </p:nvSpPr>
          <p:spPr>
            <a:xfrm>
              <a:off x="8888222" y="5494755"/>
              <a:ext cx="2650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US" sz="1200" dirty="0" smtClean="0"/>
                <a:t>(also possible to measure horizontal</a:t>
              </a:r>
              <a:br>
                <a:rPr lang="en-US" sz="1200" dirty="0" smtClean="0"/>
              </a:br>
              <a:r>
                <a:rPr lang="en-US" sz="1200" dirty="0" smtClean="0"/>
                <a:t>accelerations, rotations, gradients, etc.)</a:t>
              </a:r>
              <a:endParaRPr lang="en-US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01976" y="1148605"/>
            <a:ext cx="3597810" cy="3551372"/>
            <a:chOff x="4418457" y="1865080"/>
            <a:chExt cx="3597810" cy="3551372"/>
          </a:xfrm>
        </p:grpSpPr>
        <p:sp>
          <p:nvSpPr>
            <p:cNvPr id="5" name="TextBox 4"/>
            <p:cNvSpPr txBox="1"/>
            <p:nvPr/>
          </p:nvSpPr>
          <p:spPr>
            <a:xfrm>
              <a:off x="4649196" y="1865080"/>
              <a:ext cx="3092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US" sz="2000" b="1" dirty="0" smtClean="0"/>
                <a:t>Coherent manipulation of</a:t>
              </a:r>
              <a:br>
                <a:rPr lang="en-US" sz="2000" b="1" dirty="0" smtClean="0"/>
              </a:br>
              <a:r>
                <a:rPr lang="en-US" sz="2000" b="1" dirty="0" smtClean="0"/>
                <a:t>cold atoms with laser fields</a:t>
              </a:r>
              <a:endParaRPr lang="en-US" sz="2000" b="1" dirty="0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4418457" y="2545067"/>
              <a:ext cx="3597810" cy="2871385"/>
              <a:chOff x="311" y="-1628"/>
              <a:chExt cx="33363" cy="28343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1" y="8984"/>
                <a:ext cx="2544" cy="2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33" y="20514"/>
                <a:ext cx="2544" cy="2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55" y="15823"/>
                <a:ext cx="2545" cy="2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0" name="Group 49"/>
              <p:cNvGrpSpPr>
                <a:grpSpLocks/>
              </p:cNvGrpSpPr>
              <p:nvPr/>
            </p:nvGrpSpPr>
            <p:grpSpPr bwMode="auto">
              <a:xfrm>
                <a:off x="311" y="-1628"/>
                <a:ext cx="33363" cy="28343"/>
                <a:chOff x="311" y="-1628"/>
                <a:chExt cx="33363" cy="28343"/>
              </a:xfrm>
            </p:grpSpPr>
            <p:grpSp>
              <p:nvGrpSpPr>
                <p:cNvPr id="51" name="Group 50"/>
                <p:cNvGrpSpPr>
                  <a:grpSpLocks/>
                </p:cNvGrpSpPr>
                <p:nvPr/>
              </p:nvGrpSpPr>
              <p:grpSpPr bwMode="auto">
                <a:xfrm>
                  <a:off x="636" y="3499"/>
                  <a:ext cx="32717" cy="23216"/>
                  <a:chOff x="636" y="3498"/>
                  <a:chExt cx="45676" cy="32421"/>
                </a:xfrm>
              </p:grpSpPr>
              <p:grpSp>
                <p:nvGrpSpPr>
                  <p:cNvPr id="56" name="Group 55"/>
                  <p:cNvGrpSpPr>
                    <a:grpSpLocks/>
                  </p:cNvGrpSpPr>
                  <p:nvPr/>
                </p:nvGrpSpPr>
                <p:grpSpPr bwMode="auto">
                  <a:xfrm>
                    <a:off x="636" y="3498"/>
                    <a:ext cx="45676" cy="32421"/>
                    <a:chOff x="636" y="3498"/>
                    <a:chExt cx="45676" cy="32426"/>
                  </a:xfrm>
                </p:grpSpPr>
                <p:pic>
                  <p:nvPicPr>
                    <p:cNvPr id="66" name="Picture 65" descr="http://hyperphysics.phy-astr.gsu.edu/hbase/waves/imgwav/strhar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52686" r="9494" b="33125"/>
                    <a:stretch>
                      <a:fillRect/>
                    </a:stretch>
                  </p:blipFill>
                  <p:spPr bwMode="auto">
                    <a:xfrm rot="-5400000">
                      <a:off x="4369" y="23359"/>
                      <a:ext cx="13660" cy="32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7" name="Picture 66" descr="http://hyperphysics.phy-astr.gsu.edu/hbase/waves/imgwav/strhar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52686" r="9494" b="33125"/>
                    <a:stretch>
                      <a:fillRect/>
                    </a:stretch>
                  </p:blipFill>
                  <p:spPr bwMode="auto">
                    <a:xfrm rot="-5400000">
                      <a:off x="4369" y="10439"/>
                      <a:ext cx="13659" cy="32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cxnSp>
                  <p:nvCxnSpPr>
                    <p:cNvPr id="68" name="Straight Arrow Connector 67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164" y="31291"/>
                      <a:ext cx="43988" cy="0"/>
                    </a:xfrm>
                    <a:prstGeom prst="straightConnector1">
                      <a:avLst/>
                    </a:prstGeom>
                    <a:noFill/>
                    <a:ln w="19050">
                      <a:solidFill>
                        <a:schemeClr val="tx1">
                          <a:lumMod val="100000"/>
                          <a:lumOff val="0"/>
                        </a:schemeClr>
                      </a:solidFill>
                      <a:round/>
                      <a:headEnd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9" name="Straight Arrow Connector 68"/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1165" y="4173"/>
                      <a:ext cx="0" cy="27123"/>
                    </a:xfrm>
                    <a:prstGeom prst="straightConnector1">
                      <a:avLst/>
                    </a:prstGeom>
                    <a:noFill/>
                    <a:ln w="19050">
                      <a:solidFill>
                        <a:schemeClr val="tx1">
                          <a:lumMod val="100000"/>
                          <a:lumOff val="0"/>
                        </a:schemeClr>
                      </a:solidFill>
                      <a:round/>
                      <a:headEnd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70" name="Content Placeholder 2"/>
                    <p:cNvSpPr txBox="1">
                      <a:spLocks/>
                    </p:cNvSpPr>
                    <p:nvPr/>
                  </p:nvSpPr>
                  <p:spPr bwMode="auto">
                    <a:xfrm>
                      <a:off x="41134" y="30898"/>
                      <a:ext cx="5178" cy="47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79067" tIns="38840" rIns="79067" bIns="38840" anchor="t" anchorCtr="0" upright="1">
                      <a:noAutofit/>
                    </a:bodyPr>
                    <a:lstStyle/>
                    <a:p>
                      <a:pPr marL="722630" marR="0" indent="-722630" algn="r" rtl="1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9455" algn="l"/>
                        </a:tabLs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Content Placeholder 2"/>
                    <p:cNvSpPr txBox="1">
                      <a:spLocks/>
                    </p:cNvSpPr>
                    <p:nvPr/>
                  </p:nvSpPr>
                  <p:spPr bwMode="auto">
                    <a:xfrm>
                      <a:off x="636" y="3498"/>
                      <a:ext cx="4329" cy="48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79067" tIns="38840" rIns="79067" bIns="38840" anchor="t" anchorCtr="0" upright="1">
                      <a:noAutofit/>
                    </a:bodyPr>
                    <a:lstStyle/>
                    <a:p>
                      <a:pPr marL="0" marR="0" algn="r" rtl="1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9455" algn="l"/>
                        </a:tabLs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z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p:txBody>
                </p:sp>
                <p:pic>
                  <p:nvPicPr>
                    <p:cNvPr id="72" name="Picture 71" descr="http://hyperphysics.phy-astr.gsu.edu/hbase/waves/imgwav/strhar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52686" r="9494" b="33125"/>
                    <a:stretch>
                      <a:fillRect/>
                    </a:stretch>
                  </p:blipFill>
                  <p:spPr bwMode="auto">
                    <a:xfrm rot="-5400000">
                      <a:off x="16706" y="23359"/>
                      <a:ext cx="13660" cy="322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3" name="Picture 72" descr="http://hyperphysics.phy-astr.gsu.edu/hbase/waves/imgwav/strhar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52686" r="9494" b="33125"/>
                    <a:stretch>
                      <a:fillRect/>
                    </a:stretch>
                  </p:blipFill>
                  <p:spPr bwMode="auto">
                    <a:xfrm rot="-5400000">
                      <a:off x="16706" y="10439"/>
                      <a:ext cx="13659" cy="322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4" name="Picture 73" descr="http://hyperphysics.phy-astr.gsu.edu/hbase/waves/imgwav/strhar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52686" r="9494" b="33125"/>
                    <a:stretch>
                      <a:fillRect/>
                    </a:stretch>
                  </p:blipFill>
                  <p:spPr bwMode="auto">
                    <a:xfrm rot="-5400000">
                      <a:off x="28867" y="23359"/>
                      <a:ext cx="13660" cy="322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75" name="Picture 74" descr="http://hyperphysics.phy-astr.gsu.edu/hbase/waves/imgwav/strhar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t="52686" r="9494" b="33125"/>
                    <a:stretch>
                      <a:fillRect/>
                    </a:stretch>
                  </p:blipFill>
                  <p:spPr bwMode="auto">
                    <a:xfrm rot="-5400000">
                      <a:off x="28867" y="10439"/>
                      <a:ext cx="13659" cy="322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6" name="Content Placeholder 2"/>
                    <p:cNvSpPr txBox="1">
                      <a:spLocks/>
                    </p:cNvSpPr>
                    <p:nvPr/>
                  </p:nvSpPr>
                  <p:spPr bwMode="auto">
                    <a:xfrm>
                      <a:off x="14394" y="31901"/>
                      <a:ext cx="5178" cy="402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79067" tIns="38840" rIns="79067" bIns="38840" anchor="t" anchorCtr="0" upright="1">
                      <a:noAutofit/>
                    </a:bodyPr>
                    <a:lstStyle/>
                    <a:p>
                      <a:pPr marL="0" marR="0" algn="r" rtl="1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9455" algn="l"/>
                        </a:tabLs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p:txBody>
                </p:sp>
                <p:cxnSp>
                  <p:nvCxnSpPr>
                    <p:cNvPr id="77" name="Straight Arrow Connector 76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1496" y="32259"/>
                      <a:ext cx="11989" cy="0"/>
                    </a:xfrm>
                    <a:prstGeom prst="straightConnector1">
                      <a:avLst/>
                    </a:prstGeom>
                    <a:noFill/>
                    <a:ln w="19050">
                      <a:solidFill>
                        <a:schemeClr val="tx1">
                          <a:lumMod val="100000"/>
                          <a:lumOff val="0"/>
                        </a:schemeClr>
                      </a:solidFill>
                      <a:round/>
                      <a:headEnd type="stealth" w="med" len="med"/>
                      <a:tailEnd type="stealth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78" name="Content Placeholder 2"/>
                    <p:cNvSpPr txBox="1">
                      <a:spLocks/>
                    </p:cNvSpPr>
                    <p:nvPr/>
                  </p:nvSpPr>
                  <p:spPr bwMode="auto">
                    <a:xfrm>
                      <a:off x="26513" y="31796"/>
                      <a:ext cx="5178" cy="41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79067" tIns="38840" rIns="79067" bIns="38840" anchor="t" anchorCtr="0" upright="1">
                      <a:noAutofit/>
                    </a:bodyPr>
                    <a:lstStyle/>
                    <a:p>
                      <a:pPr marL="0" marR="0" algn="r" rtl="1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9455" algn="l"/>
                        </a:tabLs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p:txBody>
                </p:sp>
                <p:cxnSp>
                  <p:nvCxnSpPr>
                    <p:cNvPr id="79" name="Straight Arrow Connector 78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3726" y="32259"/>
                      <a:ext cx="11989" cy="0"/>
                    </a:xfrm>
                    <a:prstGeom prst="straightConnector1">
                      <a:avLst/>
                    </a:prstGeom>
                    <a:noFill/>
                    <a:ln w="19050">
                      <a:solidFill>
                        <a:schemeClr val="tx1">
                          <a:lumMod val="100000"/>
                          <a:lumOff val="0"/>
                        </a:schemeClr>
                      </a:solidFill>
                      <a:round/>
                      <a:headEnd type="stealth" w="med" len="med"/>
                      <a:tailEnd type="stealth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grpSp>
                <p:nvGrpSpPr>
                  <p:cNvPr id="57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1155" y="12058"/>
                    <a:ext cx="42205" cy="18662"/>
                    <a:chOff x="1155" y="12057"/>
                    <a:chExt cx="42211" cy="18664"/>
                  </a:xfrm>
                </p:grpSpPr>
                <p:grpSp>
                  <p:nvGrpSpPr>
                    <p:cNvPr id="58" name="Group 5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155" y="12057"/>
                      <a:ext cx="42211" cy="18664"/>
                      <a:chOff x="1155" y="12058"/>
                      <a:chExt cx="42211" cy="18664"/>
                    </a:xfrm>
                  </p:grpSpPr>
                  <p:sp>
                    <p:nvSpPr>
                      <p:cNvPr id="62" name="Freeform 6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55" y="14959"/>
                        <a:ext cx="22434" cy="4280"/>
                      </a:xfrm>
                      <a:custGeom>
                        <a:avLst/>
                        <a:gdLst>
                          <a:gd name="T0" fmla="*/ 0 w 2243470"/>
                          <a:gd name="T1" fmla="*/ 279142 h 427998"/>
                          <a:gd name="T2" fmla="*/ 1020726 w 2243470"/>
                          <a:gd name="T3" fmla="*/ 2696 h 427998"/>
                          <a:gd name="T4" fmla="*/ 2243469 w 2243470"/>
                          <a:gd name="T5" fmla="*/ 427998 h 427998"/>
                          <a:gd name="T6" fmla="*/ 0 60000 65536"/>
                          <a:gd name="T7" fmla="*/ 0 60000 65536"/>
                          <a:gd name="T8" fmla="*/ 0 60000 6553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0" t="0" r="r" b="b"/>
                        <a:pathLst>
                          <a:path w="2243470" h="427998">
                            <a:moveTo>
                              <a:pt x="0" y="279142"/>
                            </a:moveTo>
                            <a:cubicBezTo>
                              <a:pt x="323407" y="128514"/>
                              <a:pt x="646814" y="-22113"/>
                              <a:pt x="1020726" y="2696"/>
                            </a:cubicBezTo>
                            <a:cubicBezTo>
                              <a:pt x="1394638" y="27505"/>
                              <a:pt x="2044995" y="319901"/>
                              <a:pt x="2243470" y="427998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C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  <p:sp>
                    <p:nvSpPr>
                      <p:cNvPr id="63" name="Freeform 6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1256" y="12058"/>
                        <a:ext cx="12333" cy="2821"/>
                      </a:xfrm>
                      <a:custGeom>
                        <a:avLst/>
                        <a:gdLst>
                          <a:gd name="T0" fmla="*/ 0 w 1233377"/>
                          <a:gd name="T1" fmla="*/ 282105 h 282105"/>
                          <a:gd name="T2" fmla="*/ 627321 w 1233377"/>
                          <a:gd name="T3" fmla="*/ 5659 h 282105"/>
                          <a:gd name="T4" fmla="*/ 1233377 w 1233377"/>
                          <a:gd name="T5" fmla="*/ 122617 h 282105"/>
                          <a:gd name="T6" fmla="*/ 0 60000 65536"/>
                          <a:gd name="T7" fmla="*/ 0 60000 65536"/>
                          <a:gd name="T8" fmla="*/ 0 60000 6553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0" t="0" r="r" b="b"/>
                        <a:pathLst>
                          <a:path w="1233377" h="282105">
                            <a:moveTo>
                              <a:pt x="0" y="282105"/>
                            </a:moveTo>
                            <a:cubicBezTo>
                              <a:pt x="210879" y="157172"/>
                              <a:pt x="421758" y="32240"/>
                              <a:pt x="627321" y="5659"/>
                            </a:cubicBezTo>
                            <a:cubicBezTo>
                              <a:pt x="832884" y="-20922"/>
                              <a:pt x="1033130" y="50847"/>
                              <a:pt x="1233377" y="122617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0070C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  <p:sp>
                    <p:nvSpPr>
                      <p:cNvPr id="64" name="Freeform 6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696" y="19239"/>
                        <a:ext cx="19670" cy="6698"/>
                      </a:xfrm>
                      <a:custGeom>
                        <a:avLst/>
                        <a:gdLst>
                          <a:gd name="T0" fmla="*/ 0 w 1967023"/>
                          <a:gd name="T1" fmla="*/ 0 h 669852"/>
                          <a:gd name="T2" fmla="*/ 871869 w 1967023"/>
                          <a:gd name="T3" fmla="*/ 116959 h 669852"/>
                          <a:gd name="T4" fmla="*/ 1967023 w 1967023"/>
                          <a:gd name="T5" fmla="*/ 669852 h 669852"/>
                          <a:gd name="T6" fmla="*/ 0 60000 65536"/>
                          <a:gd name="T7" fmla="*/ 0 60000 65536"/>
                          <a:gd name="T8" fmla="*/ 0 60000 6553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0" t="0" r="r" b="b"/>
                        <a:pathLst>
                          <a:path w="1967023" h="669852">
                            <a:moveTo>
                              <a:pt x="0" y="0"/>
                            </a:moveTo>
                            <a:cubicBezTo>
                              <a:pt x="272016" y="2658"/>
                              <a:pt x="544032" y="5317"/>
                              <a:pt x="871869" y="116959"/>
                            </a:cubicBezTo>
                            <a:cubicBezTo>
                              <a:pt x="1199706" y="228601"/>
                              <a:pt x="1583364" y="449226"/>
                              <a:pt x="1967023" y="669852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0070C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  <p:sp>
                    <p:nvSpPr>
                      <p:cNvPr id="65" name="Freeform 6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589" y="13284"/>
                        <a:ext cx="18926" cy="17438"/>
                      </a:xfrm>
                      <a:custGeom>
                        <a:avLst/>
                        <a:gdLst>
                          <a:gd name="T0" fmla="*/ 0 w 1892595"/>
                          <a:gd name="T1" fmla="*/ 0 h 1743740"/>
                          <a:gd name="T2" fmla="*/ 925033 w 1892595"/>
                          <a:gd name="T3" fmla="*/ 478465 h 1743740"/>
                          <a:gd name="T4" fmla="*/ 1892594 w 1892595"/>
                          <a:gd name="T5" fmla="*/ 1743740 h 1743740"/>
                          <a:gd name="T6" fmla="*/ 0 60000 65536"/>
                          <a:gd name="T7" fmla="*/ 0 60000 65536"/>
                          <a:gd name="T8" fmla="*/ 0 60000 6553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0" t="0" r="r" b="b"/>
                        <a:pathLst>
                          <a:path w="1892595" h="1743740">
                            <a:moveTo>
                              <a:pt x="0" y="0"/>
                            </a:moveTo>
                            <a:cubicBezTo>
                              <a:pt x="304800" y="93921"/>
                              <a:pt x="609600" y="187842"/>
                              <a:pt x="925033" y="478465"/>
                            </a:cubicBezTo>
                            <a:cubicBezTo>
                              <a:pt x="1240466" y="769088"/>
                              <a:pt x="1756145" y="1538177"/>
                              <a:pt x="1892595" y="1743740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C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 sz="3200"/>
                      </a:p>
                    </p:txBody>
                  </p:sp>
                </p:grpSp>
                <p:cxnSp>
                  <p:nvCxnSpPr>
                    <p:cNvPr id="59" name="Straight Arrow Connector 58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39652" y="26597"/>
                      <a:ext cx="1473" cy="2040"/>
                    </a:xfrm>
                    <a:prstGeom prst="straightConnector1">
                      <a:avLst/>
                    </a:prstGeom>
                    <a:noFill/>
                    <a:ln w="28575">
                      <a:solidFill>
                        <a:srgbClr val="C00000"/>
                      </a:solidFill>
                      <a:round/>
                      <a:headEnd/>
                      <a:tailEnd type="triangle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0" name="Straight Arrow Connector 59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0583" y="24427"/>
                      <a:ext cx="1830" cy="971"/>
                    </a:xfrm>
                    <a:prstGeom prst="straightConnector1">
                      <a:avLst/>
                    </a:prstGeom>
                    <a:noFill/>
                    <a:ln w="28575">
                      <a:solidFill>
                        <a:srgbClr val="0070C0"/>
                      </a:solidFill>
                      <a:prstDash val="solid"/>
                      <a:round/>
                      <a:headEnd/>
                      <a:tailEnd type="triangle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61" name="Straight Arrow Connector 60"/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5214" y="15272"/>
                      <a:ext cx="2201" cy="771"/>
                    </a:xfrm>
                    <a:prstGeom prst="straightConnector1">
                      <a:avLst/>
                    </a:prstGeom>
                    <a:noFill/>
                    <a:ln w="28575">
                      <a:solidFill>
                        <a:srgbClr val="C00000"/>
                      </a:solidFill>
                      <a:round/>
                      <a:headEnd/>
                      <a:tailEnd type="triangle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Content Placeholder 2"/>
                    <p:cNvSpPr txBox="1">
                      <a:spLocks/>
                    </p:cNvSpPr>
                    <p:nvPr/>
                  </p:nvSpPr>
                  <p:spPr bwMode="auto">
                    <a:xfrm>
                      <a:off x="27591" y="6917"/>
                      <a:ext cx="4890" cy="48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127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79067" tIns="38840" rIns="79067" bIns="38840" anchor="t" anchorCtr="0" upright="1">
                      <a:noAutofit/>
                    </a:bodyPr>
                    <a:lstStyle/>
                    <a:p>
                      <a:pPr marL="0" marR="0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9455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↓ </a:t>
                      </a:r>
                      <a14:m>
                        <m:oMath xmlns:m="http://schemas.openxmlformats.org/officeDocument/2006/math">
                          <m: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𝑔</m:t>
                          </m:r>
                        </m:oMath>
                      </a14:m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Content Placeholder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7591" y="6917"/>
                      <a:ext cx="4890" cy="48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195" t="-3750" r="-2299" b="-625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3" name="Content Placeholder 2"/>
                <p:cNvSpPr txBox="1">
                  <a:spLocks/>
                </p:cNvSpPr>
                <p:nvPr/>
              </p:nvSpPr>
              <p:spPr bwMode="auto">
                <a:xfrm>
                  <a:off x="311" y="-1628"/>
                  <a:ext cx="13131" cy="5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79067" tIns="38840" rIns="79067" bIns="38840" anchor="t" anchorCtr="0" upright="1">
                  <a:noAutofit/>
                </a:bodyPr>
                <a:lstStyle/>
                <a:p>
                  <a:pPr marL="0" marR="0" algn="ctr" rtl="0" fontAlgn="base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tabLst>
                      <a:tab pos="719455" algn="l"/>
                    </a:tabLst>
                  </a:pPr>
                  <a:r>
                    <a:rPr lang="en-US" sz="1400" dirty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David" panose="020E0502060401010101" pitchFamily="34" charset="-79"/>
                    </a:rPr>
                    <a:t>“beam-splitter”</a:t>
                  </a:r>
                  <a:br>
                    <a:rPr lang="en-US" sz="1400" dirty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David" panose="020E0502060401010101" pitchFamily="34" charset="-79"/>
                    </a:rPr>
                  </a:br>
                  <a:r>
                    <a:rPr lang="el-GR" sz="1400" dirty="0" smtClean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sz="1400" dirty="0" smtClean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David" panose="020E0502060401010101" pitchFamily="34" charset="-79"/>
                    </a:rPr>
                    <a:t>/2-pulse</a:t>
                  </a:r>
                  <a:endPara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endParaRPr>
                </a:p>
              </p:txBody>
            </p:sp>
            <p:sp>
              <p:nvSpPr>
                <p:cNvPr id="54" name="Content Placeholder 2"/>
                <p:cNvSpPr txBox="1">
                  <a:spLocks/>
                </p:cNvSpPr>
                <p:nvPr/>
              </p:nvSpPr>
              <p:spPr bwMode="auto">
                <a:xfrm>
                  <a:off x="20170" y="-1628"/>
                  <a:ext cx="13504" cy="5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79067" tIns="38840" rIns="79067" bIns="38840" anchor="t" anchorCtr="0" upright="1">
                  <a:noAutofit/>
                </a:bodyPr>
                <a:lstStyle/>
                <a:p>
                  <a:pPr marL="0" marR="0" algn="ctr" rtl="0" fontAlgn="base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tabLst>
                      <a:tab pos="719455" algn="l"/>
                    </a:tabLst>
                  </a:pPr>
                  <a:r>
                    <a:rPr lang="en-US" sz="1400" dirty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David" panose="020E0502060401010101" pitchFamily="34" charset="-79"/>
                    </a:rPr>
                    <a:t>“beam-splitter”</a:t>
                  </a:r>
                  <a:br>
                    <a:rPr lang="en-US" sz="1400" dirty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David" panose="020E0502060401010101" pitchFamily="34" charset="-79"/>
                    </a:rPr>
                  </a:br>
                  <a:r>
                    <a:rPr lang="el-GR" sz="1400" dirty="0" smtClean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sz="1400" dirty="0" smtClean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David" panose="020E0502060401010101" pitchFamily="34" charset="-79"/>
                    </a:rPr>
                    <a:t>/2-pulse</a:t>
                  </a:r>
                  <a:endPara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endParaRPr>
                </a:p>
              </p:txBody>
            </p:sp>
            <p:sp>
              <p:nvSpPr>
                <p:cNvPr id="55" name="Content Placeholder 2"/>
                <p:cNvSpPr txBox="1">
                  <a:spLocks/>
                </p:cNvSpPr>
                <p:nvPr/>
              </p:nvSpPr>
              <p:spPr bwMode="auto">
                <a:xfrm>
                  <a:off x="11786" y="-1628"/>
                  <a:ext cx="10249" cy="5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79067" tIns="38840" rIns="79067" bIns="38840" anchor="t" anchorCtr="0" upright="1">
                  <a:noAutofit/>
                </a:bodyPr>
                <a:lstStyle/>
                <a:p>
                  <a:pPr marL="0" marR="0" algn="ctr" rtl="0" fontAlgn="base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tabLst>
                      <a:tab pos="719455" algn="l"/>
                    </a:tabLst>
                  </a:pPr>
                  <a:r>
                    <a:rPr lang="en-US" sz="1400" dirty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David" panose="020E0502060401010101" pitchFamily="34" charset="-79"/>
                    </a:rPr>
                    <a:t>“mirror”</a:t>
                  </a:r>
                  <a:br>
                    <a:rPr lang="en-US" sz="1400" dirty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David" panose="020E0502060401010101" pitchFamily="34" charset="-79"/>
                    </a:rPr>
                  </a:br>
                  <a:r>
                    <a:rPr lang="en-US" sz="1400" dirty="0" smtClean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David" panose="020E0502060401010101" pitchFamily="34" charset="-79"/>
                    </a:rPr>
                    <a:t> </a:t>
                  </a:r>
                  <a:r>
                    <a:rPr lang="el-GR" sz="1400" dirty="0" smtClean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US" sz="1400" dirty="0" smtClean="0">
                      <a:solidFill>
                        <a:srgbClr val="C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-pulse</a:t>
                  </a:r>
                  <a:endPara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8" name="Group 27"/>
          <p:cNvGrpSpPr/>
          <p:nvPr/>
        </p:nvGrpSpPr>
        <p:grpSpPr>
          <a:xfrm>
            <a:off x="669849" y="1182055"/>
            <a:ext cx="2711059" cy="2466114"/>
            <a:chOff x="8741631" y="1116761"/>
            <a:chExt cx="3048784" cy="2773325"/>
          </a:xfrm>
        </p:grpSpPr>
        <p:sp>
          <p:nvSpPr>
            <p:cNvPr id="7" name="TextBox 6"/>
            <p:cNvSpPr txBox="1"/>
            <p:nvPr/>
          </p:nvSpPr>
          <p:spPr>
            <a:xfrm>
              <a:off x="8741631" y="1116761"/>
              <a:ext cx="30487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US" dirty="0" smtClean="0"/>
                <a:t>Analogous to the optical</a:t>
              </a:r>
              <a:br>
                <a:rPr lang="en-US" dirty="0" smtClean="0"/>
              </a:br>
              <a:r>
                <a:rPr lang="en-US" dirty="0" smtClean="0"/>
                <a:t>Mach-</a:t>
              </a:r>
              <a:r>
                <a:rPr lang="en-US" dirty="0" err="1" smtClean="0"/>
                <a:t>Zehnder</a:t>
              </a:r>
              <a:r>
                <a:rPr lang="en-US" dirty="0" smtClean="0"/>
                <a:t> interferometer</a:t>
              </a:r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9144922" y="1864551"/>
              <a:ext cx="2461811" cy="2025535"/>
              <a:chOff x="9125308" y="1931108"/>
              <a:chExt cx="2461811" cy="2025535"/>
            </a:xfrm>
          </p:grpSpPr>
          <p:cxnSp>
            <p:nvCxnSpPr>
              <p:cNvPr id="1033" name="Straight Connector 1032"/>
              <p:cNvCxnSpPr/>
              <p:nvPr/>
            </p:nvCxnSpPr>
            <p:spPr>
              <a:xfrm rot="2700000">
                <a:off x="8710025" y="3037481"/>
                <a:ext cx="1838325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2700000">
                <a:off x="10023185" y="2688167"/>
                <a:ext cx="1514117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2700000" flipV="1">
                <a:off x="9868674" y="1996234"/>
                <a:ext cx="0" cy="1060498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2700000" flipV="1">
                <a:off x="10821094" y="2379442"/>
                <a:ext cx="0" cy="153205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8" name="Group 1037"/>
              <p:cNvGrpSpPr/>
              <p:nvPr/>
            </p:nvGrpSpPr>
            <p:grpSpPr>
              <a:xfrm rot="2700000">
                <a:off x="9371661" y="2779954"/>
                <a:ext cx="247531" cy="247531"/>
                <a:chOff x="9677400" y="2895244"/>
                <a:chExt cx="403225" cy="403225"/>
              </a:xfrm>
              <a:solidFill>
                <a:srgbClr val="FFFFFF">
                  <a:alpha val="50196"/>
                </a:srgbClr>
              </a:solidFill>
            </p:grpSpPr>
            <p:sp>
              <p:nvSpPr>
                <p:cNvPr id="1034" name="Rectangle 1033"/>
                <p:cNvSpPr/>
                <p:nvPr/>
              </p:nvSpPr>
              <p:spPr>
                <a:xfrm>
                  <a:off x="9677400" y="2895244"/>
                  <a:ext cx="400050" cy="400050"/>
                </a:xfrm>
                <a:prstGeom prst="rect">
                  <a:avLst/>
                </a:prstGeom>
                <a:grpFill/>
                <a:ln w="28575">
                  <a:solidFill>
                    <a:srgbClr val="54823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6" name="Straight Connector 1035"/>
                <p:cNvCxnSpPr/>
                <p:nvPr/>
              </p:nvCxnSpPr>
              <p:spPr>
                <a:xfrm flipH="1">
                  <a:off x="9677400" y="2895244"/>
                  <a:ext cx="403225" cy="403225"/>
                </a:xfrm>
                <a:prstGeom prst="line">
                  <a:avLst/>
                </a:prstGeom>
                <a:grpFill/>
                <a:ln w="28575">
                  <a:solidFill>
                    <a:srgbClr val="54823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/>
              <p:cNvGrpSpPr/>
              <p:nvPr/>
            </p:nvGrpSpPr>
            <p:grpSpPr>
              <a:xfrm rot="2700000">
                <a:off x="10901812" y="2812368"/>
                <a:ext cx="247531" cy="247531"/>
                <a:chOff x="9677400" y="2895244"/>
                <a:chExt cx="403225" cy="403225"/>
              </a:xfrm>
              <a:solidFill>
                <a:srgbClr val="FFFFFF">
                  <a:alpha val="50196"/>
                </a:srgbClr>
              </a:solidFill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9677400" y="2895244"/>
                  <a:ext cx="400050" cy="400050"/>
                </a:xfrm>
                <a:prstGeom prst="rect">
                  <a:avLst/>
                </a:prstGeom>
                <a:grpFill/>
                <a:ln w="28575">
                  <a:solidFill>
                    <a:srgbClr val="54823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9677400" y="2895244"/>
                  <a:ext cx="403225" cy="403225"/>
                </a:xfrm>
                <a:prstGeom prst="line">
                  <a:avLst/>
                </a:prstGeom>
                <a:grpFill/>
                <a:ln w="28575">
                  <a:solidFill>
                    <a:srgbClr val="54823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1" name="Rectangle 1050"/>
              <p:cNvSpPr/>
              <p:nvPr/>
            </p:nvSpPr>
            <p:spPr>
              <a:xfrm>
                <a:off x="10067632" y="2032829"/>
                <a:ext cx="380408" cy="115834"/>
              </a:xfrm>
              <a:prstGeom prst="rect">
                <a:avLst/>
              </a:prstGeom>
              <a:pattFill prst="wdDnDiag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4" name="Straight Connector 1053"/>
              <p:cNvCxnSpPr/>
              <p:nvPr/>
            </p:nvCxnSpPr>
            <p:spPr>
              <a:xfrm rot="2700000" flipV="1">
                <a:off x="10122281" y="2016985"/>
                <a:ext cx="268990" cy="268990"/>
              </a:xfrm>
              <a:prstGeom prst="line">
                <a:avLst/>
              </a:prstGeom>
              <a:ln w="28575">
                <a:solidFill>
                  <a:srgbClr val="5482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Rectangle 123"/>
              <p:cNvSpPr/>
              <p:nvPr/>
            </p:nvSpPr>
            <p:spPr>
              <a:xfrm>
                <a:off x="10103734" y="3682946"/>
                <a:ext cx="380408" cy="115834"/>
              </a:xfrm>
              <a:prstGeom prst="rect">
                <a:avLst/>
              </a:prstGeom>
              <a:pattFill prst="wdDnDiag">
                <a:fgClr>
                  <a:schemeClr val="bg1">
                    <a:lumMod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 rot="2700000" flipV="1">
                <a:off x="10158383" y="3545869"/>
                <a:ext cx="268990" cy="268990"/>
              </a:xfrm>
              <a:prstGeom prst="line">
                <a:avLst/>
              </a:prstGeom>
              <a:ln w="28575">
                <a:solidFill>
                  <a:srgbClr val="5482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cxnSpLocks noChangeShapeType="1"/>
              </p:cNvCxnSpPr>
              <p:nvPr/>
            </p:nvCxnSpPr>
            <p:spPr bwMode="auto">
              <a:xfrm>
                <a:off x="9125308" y="2528327"/>
                <a:ext cx="182880" cy="182880"/>
              </a:xfrm>
              <a:prstGeom prst="straightConnector1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" name="Straight Arrow Connector 130"/>
              <p:cNvCxnSpPr>
                <a:cxnSpLocks noChangeShapeType="1"/>
              </p:cNvCxnSpPr>
              <p:nvPr/>
            </p:nvCxnSpPr>
            <p:spPr bwMode="auto">
              <a:xfrm>
                <a:off x="11198665" y="3106075"/>
                <a:ext cx="182880" cy="182880"/>
              </a:xfrm>
              <a:prstGeom prst="straightConnector1">
                <a:avLst/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" name="Straight Arrow Connector 131"/>
              <p:cNvCxnSpPr>
                <a:cxnSpLocks noChangeShapeType="1"/>
              </p:cNvCxnSpPr>
              <p:nvPr/>
            </p:nvCxnSpPr>
            <p:spPr bwMode="auto">
              <a:xfrm rot="16200000">
                <a:off x="11217116" y="2567690"/>
                <a:ext cx="182880" cy="182880"/>
              </a:xfrm>
              <a:prstGeom prst="straightConnector1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pic>
        <p:nvPicPr>
          <p:cNvPr id="86" name="Picture 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243" y="3677373"/>
            <a:ext cx="4108773" cy="1753155"/>
          </a:xfrm>
          <a:prstGeom prst="rect">
            <a:avLst/>
          </a:prstGeom>
        </p:spPr>
      </p:pic>
      <p:sp>
        <p:nvSpPr>
          <p:cNvPr id="30" name="Down Arrow 29"/>
          <p:cNvSpPr/>
          <p:nvPr/>
        </p:nvSpPr>
        <p:spPr>
          <a:xfrm rot="16200000">
            <a:off x="7570918" y="5614816"/>
            <a:ext cx="389704" cy="81552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14858" y="3923980"/>
            <a:ext cx="3611916" cy="2659406"/>
            <a:chOff x="231776" y="1096034"/>
            <a:chExt cx="4059976" cy="2989307"/>
          </a:xfrm>
        </p:grpSpPr>
        <p:grpSp>
          <p:nvGrpSpPr>
            <p:cNvPr id="82" name="Group 81"/>
            <p:cNvGrpSpPr/>
            <p:nvPr/>
          </p:nvGrpSpPr>
          <p:grpSpPr>
            <a:xfrm>
              <a:off x="231776" y="1096034"/>
              <a:ext cx="4059976" cy="2989307"/>
              <a:chOff x="231776" y="1096034"/>
              <a:chExt cx="4059976" cy="29893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31776" y="1096034"/>
                    <a:ext cx="4059976" cy="7265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rtl="0"/>
                    <a:r>
                      <a:rPr lang="en-US" dirty="0" smtClean="0"/>
                      <a:t>Counter-propagating Raman pulses</a:t>
                    </a:r>
                    <a:br>
                      <a:rPr lang="en-US" dirty="0" smtClean="0"/>
                    </a:br>
                    <a:r>
                      <a:rPr lang="en-US" dirty="0" smtClean="0"/>
                      <a:t>change atom momentum by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7" name="TextBox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776" y="1096034"/>
                    <a:ext cx="4059976" cy="72650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9" name="Group 88"/>
              <p:cNvGrpSpPr/>
              <p:nvPr/>
            </p:nvGrpSpPr>
            <p:grpSpPr>
              <a:xfrm>
                <a:off x="631512" y="1988047"/>
                <a:ext cx="2340367" cy="2097294"/>
                <a:chOff x="418974" y="3439313"/>
                <a:chExt cx="3218363" cy="2884101"/>
              </a:xfrm>
            </p:grpSpPr>
            <p:cxnSp>
              <p:nvCxnSpPr>
                <p:cNvPr id="95" name="Straight Connector 94"/>
                <p:cNvCxnSpPr/>
                <p:nvPr/>
              </p:nvCxnSpPr>
              <p:spPr>
                <a:xfrm>
                  <a:off x="804742" y="5803812"/>
                  <a:ext cx="804042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2381294" y="5464853"/>
                  <a:ext cx="804042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522073" y="3791738"/>
                  <a:ext cx="80404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522073" y="3487266"/>
                  <a:ext cx="80404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2106765" y="3505989"/>
                  <a:ext cx="694942" cy="1958864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V="1">
                  <a:off x="1188136" y="3487266"/>
                  <a:ext cx="516060" cy="2316546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/>
                <p:cNvSpPr txBox="1"/>
                <p:nvPr/>
              </p:nvSpPr>
              <p:spPr>
                <a:xfrm>
                  <a:off x="418974" y="5847670"/>
                  <a:ext cx="1303833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|1,p-ħk</a:t>
                  </a:r>
                  <a:r>
                    <a:rPr lang="en-US" sz="1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&gt;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2269080" y="5497592"/>
                  <a:ext cx="1368257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|2,p+ħk</a:t>
                  </a:r>
                  <a:r>
                    <a:rPr lang="en-US" sz="1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&gt;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2215811" y="3588023"/>
                  <a:ext cx="619954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|e&gt;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929911" y="4415332"/>
                  <a:ext cx="530752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</a:t>
                  </a:r>
                  <a:r>
                    <a:rPr lang="en-US" sz="1400" b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2467243" y="4415332"/>
                  <a:ext cx="530752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</a:t>
                  </a:r>
                  <a:r>
                    <a:rPr lang="en-US" sz="1400" b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994109" y="3439313"/>
                  <a:ext cx="463851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Δ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0" name="Straight Arrow Connector 109"/>
                <p:cNvCxnSpPr/>
                <p:nvPr/>
              </p:nvCxnSpPr>
              <p:spPr>
                <a:xfrm>
                  <a:off x="1420304" y="3493177"/>
                  <a:ext cx="0" cy="3057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8967" y="2817321"/>
                <a:ext cx="274341" cy="233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1" name="Straight Arrow Connector 90"/>
              <p:cNvCxnSpPr/>
              <p:nvPr/>
            </p:nvCxnSpPr>
            <p:spPr>
              <a:xfrm flipH="1">
                <a:off x="3344870" y="2128494"/>
                <a:ext cx="0" cy="548640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3344870" y="3157492"/>
                <a:ext cx="0" cy="54864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3011176" y="3285028"/>
                <a:ext cx="385958" cy="34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4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011176" y="2264314"/>
                <a:ext cx="385958" cy="34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4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 rot="19638899">
              <a:off x="1517191" y="3320971"/>
              <a:ext cx="472061" cy="364679"/>
              <a:chOff x="1567492" y="3243694"/>
              <a:chExt cx="527777" cy="407721"/>
            </a:xfrm>
          </p:grpSpPr>
          <p:sp>
            <p:nvSpPr>
              <p:cNvPr id="84" name="Curved Up Arrow 83"/>
              <p:cNvSpPr/>
              <p:nvPr/>
            </p:nvSpPr>
            <p:spPr>
              <a:xfrm rot="10800000">
                <a:off x="1567492" y="3243694"/>
                <a:ext cx="480776" cy="184890"/>
              </a:xfrm>
              <a:prstGeom prst="curvedUpArrow">
                <a:avLst>
                  <a:gd name="adj1" fmla="val 37168"/>
                  <a:gd name="adj2" fmla="val 92453"/>
                  <a:gd name="adj3" fmla="val 46895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urved Up Arrow 84"/>
              <p:cNvSpPr/>
              <p:nvPr/>
            </p:nvSpPr>
            <p:spPr>
              <a:xfrm>
                <a:off x="1614493" y="3466525"/>
                <a:ext cx="480776" cy="184890"/>
              </a:xfrm>
              <a:prstGeom prst="curvedUpArrow">
                <a:avLst>
                  <a:gd name="adj1" fmla="val 37168"/>
                  <a:gd name="adj2" fmla="val 92453"/>
                  <a:gd name="adj3" fmla="val 46895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8296809" y="740754"/>
            <a:ext cx="3705848" cy="3040232"/>
            <a:chOff x="7942710" y="3703766"/>
            <a:chExt cx="3705848" cy="3040232"/>
          </a:xfrm>
        </p:grpSpPr>
        <p:grpSp>
          <p:nvGrpSpPr>
            <p:cNvPr id="115" name="Group 114"/>
            <p:cNvGrpSpPr/>
            <p:nvPr/>
          </p:nvGrpSpPr>
          <p:grpSpPr>
            <a:xfrm>
              <a:off x="7942710" y="3703766"/>
              <a:ext cx="3705848" cy="3040232"/>
              <a:chOff x="7942710" y="3703766"/>
              <a:chExt cx="3705848" cy="3040232"/>
            </a:xfrm>
          </p:grpSpPr>
          <p:pic>
            <p:nvPicPr>
              <p:cNvPr id="117" name="Picture 6" descr="Image result for ruler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5400000">
                <a:off x="9636672" y="4875544"/>
                <a:ext cx="2720048" cy="37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8" name="Rectangle 117"/>
              <p:cNvSpPr/>
              <p:nvPr/>
            </p:nvSpPr>
            <p:spPr>
              <a:xfrm>
                <a:off x="7942710" y="4019169"/>
                <a:ext cx="2917179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en-US" b="1" dirty="0"/>
                  <a:t>Intuition:</a:t>
                </a:r>
              </a:p>
              <a:p>
                <a:pPr algn="ctr" rtl="0"/>
                <a:r>
                  <a:rPr lang="en-US" dirty="0"/>
                  <a:t>The </a:t>
                </a:r>
                <a:r>
                  <a:rPr lang="en-US" dirty="0" smtClean="0"/>
                  <a:t>laser </a:t>
                </a:r>
                <a:r>
                  <a:rPr lang="en-US" dirty="0"/>
                  <a:t>beams create a “</a:t>
                </a:r>
                <a:r>
                  <a:rPr lang="en-US" dirty="0" smtClean="0"/>
                  <a:t>ruler” that measures the atoms at each pulse, from which the motion is inferred.</a:t>
                </a:r>
                <a:endParaRPr lang="en-US" dirty="0"/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10823711" y="4135452"/>
                <a:ext cx="251692" cy="1929394"/>
                <a:chOff x="9041078" y="4565527"/>
                <a:chExt cx="251692" cy="1929394"/>
              </a:xfrm>
            </p:grpSpPr>
            <p:pic>
              <p:nvPicPr>
                <p:cNvPr id="123" name="Picture 122" descr="http://hyperphysics.phy-astr.gsu.edu/hbase/waves/imgwav/strhar.gif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52686" r="9494" b="33125"/>
                <a:stretch>
                  <a:fillRect/>
                </a:stretch>
              </p:blipFill>
              <p:spPr bwMode="auto">
                <a:xfrm rot="16200000">
                  <a:off x="8670227" y="5874962"/>
                  <a:ext cx="990810" cy="2491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125" descr="http://hyperphysics.phy-astr.gsu.edu/hbase/waves/imgwav/strhar.gif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52686" r="9494" b="33125"/>
                <a:stretch>
                  <a:fillRect/>
                </a:stretch>
              </p:blipFill>
              <p:spPr bwMode="auto">
                <a:xfrm rot="16200000">
                  <a:off x="8672811" y="4936378"/>
                  <a:ext cx="990810" cy="2491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0" name="Group 119"/>
              <p:cNvGrpSpPr/>
              <p:nvPr/>
            </p:nvGrpSpPr>
            <p:grpSpPr>
              <a:xfrm>
                <a:off x="11230864" y="4626993"/>
                <a:ext cx="417694" cy="2117005"/>
                <a:chOff x="9537192" y="4908862"/>
                <a:chExt cx="525864" cy="1440419"/>
              </a:xfrm>
            </p:grpSpPr>
            <p:sp>
              <p:nvSpPr>
                <p:cNvPr id="121" name="Arc 120"/>
                <p:cNvSpPr/>
                <p:nvPr/>
              </p:nvSpPr>
              <p:spPr>
                <a:xfrm>
                  <a:off x="9537192" y="4908862"/>
                  <a:ext cx="525864" cy="1440418"/>
                </a:xfrm>
                <a:prstGeom prst="arc">
                  <a:avLst>
                    <a:gd name="adj1" fmla="val 16200000"/>
                    <a:gd name="adj2" fmla="val 17732794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Arc 121"/>
                <p:cNvSpPr/>
                <p:nvPr/>
              </p:nvSpPr>
              <p:spPr>
                <a:xfrm flipH="1">
                  <a:off x="9537192" y="4908863"/>
                  <a:ext cx="525864" cy="1440418"/>
                </a:xfrm>
                <a:prstGeom prst="arc">
                  <a:avLst>
                    <a:gd name="adj1" fmla="val 16200000"/>
                    <a:gd name="adj2" fmla="val 19883614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4889" y="4892645"/>
              <a:ext cx="274341" cy="233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170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more in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7868" y="5358857"/>
                <a:ext cx="3122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𝑐𝑜𝑛𝑠𝑡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68" y="5358857"/>
                <a:ext cx="312219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3915590" y="2776323"/>
            <a:ext cx="0" cy="122632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34764" y="3131755"/>
                <a:ext cx="1399485" cy="430905"/>
              </a:xfrm>
              <a:prstGeom prst="rect">
                <a:avLst/>
              </a:prstGeom>
              <a:noFill/>
            </p:spPr>
            <p:txBody>
              <a:bodyPr wrap="square" lIns="182898" tIns="91449" rIns="182898" bIns="9144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64" y="3131755"/>
                <a:ext cx="1399485" cy="4309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2161" y="1221662"/>
            <a:ext cx="516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/>
              <a:t>Atom optics: two photon transitions</a:t>
            </a:r>
            <a:endParaRPr lang="en-US" sz="24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1253747" y="1934651"/>
            <a:ext cx="2537071" cy="1865836"/>
            <a:chOff x="631512" y="1988047"/>
            <a:chExt cx="2851796" cy="2097294"/>
          </a:xfrm>
        </p:grpSpPr>
        <p:grpSp>
          <p:nvGrpSpPr>
            <p:cNvPr id="23" name="Group 22"/>
            <p:cNvGrpSpPr/>
            <p:nvPr/>
          </p:nvGrpSpPr>
          <p:grpSpPr>
            <a:xfrm>
              <a:off x="631512" y="1988047"/>
              <a:ext cx="2851796" cy="2097294"/>
              <a:chOff x="631512" y="1988047"/>
              <a:chExt cx="2851796" cy="209729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631512" y="1988047"/>
                <a:ext cx="2340367" cy="2097294"/>
                <a:chOff x="418974" y="3439313"/>
                <a:chExt cx="3218363" cy="2884101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>
                  <a:off x="804742" y="5803812"/>
                  <a:ext cx="804042" cy="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381294" y="5464853"/>
                  <a:ext cx="804042" cy="0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22073" y="3791738"/>
                  <a:ext cx="804042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522073" y="3487266"/>
                  <a:ext cx="80404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flipH="1" flipV="1">
                  <a:off x="2106765" y="3505989"/>
                  <a:ext cx="694942" cy="1958864"/>
                </a:xfrm>
                <a:prstGeom prst="straightConnector1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1188136" y="3487266"/>
                  <a:ext cx="516060" cy="2316546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418974" y="5847670"/>
                  <a:ext cx="1303833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|1,p-ħk</a:t>
                  </a:r>
                  <a:r>
                    <a:rPr lang="en-US" sz="1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&gt;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2269080" y="5497592"/>
                  <a:ext cx="1368257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|2,p+ħk</a:t>
                  </a:r>
                  <a:r>
                    <a:rPr lang="en-US" sz="1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&gt;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2215811" y="3588023"/>
                  <a:ext cx="619954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|e&gt;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929911" y="4415332"/>
                  <a:ext cx="530752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</a:t>
                  </a:r>
                  <a:r>
                    <a:rPr lang="en-US" sz="1400" b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2467243" y="4415332"/>
                  <a:ext cx="530752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</a:t>
                  </a:r>
                  <a:r>
                    <a:rPr lang="en-US" sz="1400" b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994109" y="3439313"/>
                  <a:ext cx="463851" cy="4757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Δ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420304" y="3493177"/>
                  <a:ext cx="0" cy="3057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8967" y="2817321"/>
                <a:ext cx="274341" cy="233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Straight Arrow Connector 29"/>
              <p:cNvCxnSpPr/>
              <p:nvPr/>
            </p:nvCxnSpPr>
            <p:spPr>
              <a:xfrm flipH="1">
                <a:off x="3344870" y="2128494"/>
                <a:ext cx="0" cy="548640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344870" y="3157492"/>
                <a:ext cx="0" cy="54864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3011176" y="3285028"/>
                <a:ext cx="385958" cy="34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4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011176" y="2264314"/>
                <a:ext cx="385958" cy="345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4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19638899">
              <a:off x="1517191" y="3320971"/>
              <a:ext cx="472061" cy="364679"/>
              <a:chOff x="1567492" y="3243694"/>
              <a:chExt cx="527777" cy="407721"/>
            </a:xfrm>
          </p:grpSpPr>
          <p:sp>
            <p:nvSpPr>
              <p:cNvPr id="25" name="Curved Up Arrow 24"/>
              <p:cNvSpPr/>
              <p:nvPr/>
            </p:nvSpPr>
            <p:spPr>
              <a:xfrm rot="10800000">
                <a:off x="1567492" y="3243694"/>
                <a:ext cx="480776" cy="184890"/>
              </a:xfrm>
              <a:prstGeom prst="curvedUpArrow">
                <a:avLst>
                  <a:gd name="adj1" fmla="val 37168"/>
                  <a:gd name="adj2" fmla="val 92453"/>
                  <a:gd name="adj3" fmla="val 46895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urved Up Arrow 25"/>
              <p:cNvSpPr/>
              <p:nvPr/>
            </p:nvSpPr>
            <p:spPr>
              <a:xfrm>
                <a:off x="1614493" y="3466525"/>
                <a:ext cx="480776" cy="184890"/>
              </a:xfrm>
              <a:prstGeom prst="curvedUpArrow">
                <a:avLst>
                  <a:gd name="adj1" fmla="val 37168"/>
                  <a:gd name="adj2" fmla="val 92453"/>
                  <a:gd name="adj3" fmla="val 46895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806861"/>
              </p:ext>
            </p:extLst>
          </p:nvPr>
        </p:nvGraphicFramePr>
        <p:xfrm>
          <a:off x="5141003" y="3877181"/>
          <a:ext cx="6994265" cy="150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6" imgW="4406760" imgH="952200" progId="Equation.DSMT4">
                  <p:embed/>
                </p:oleObj>
              </mc:Choice>
              <mc:Fallback>
                <p:oleObj name="Equation" r:id="rId6" imgW="4406760" imgH="952200" progId="Equation.DSMT4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1003" y="3877181"/>
                        <a:ext cx="6994265" cy="15068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6707146" y="1287074"/>
            <a:ext cx="3528147" cy="2351977"/>
            <a:chOff x="636" y="3499"/>
            <a:chExt cx="32717" cy="23216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" y="8984"/>
              <a:ext cx="2544" cy="2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3" y="20514"/>
              <a:ext cx="2544" cy="2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5" y="15823"/>
              <a:ext cx="2545" cy="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/>
            <p:cNvGrpSpPr>
              <a:grpSpLocks/>
            </p:cNvGrpSpPr>
            <p:nvPr/>
          </p:nvGrpSpPr>
          <p:grpSpPr bwMode="auto">
            <a:xfrm>
              <a:off x="636" y="3499"/>
              <a:ext cx="32717" cy="23216"/>
              <a:chOff x="636" y="3499"/>
              <a:chExt cx="32717" cy="23216"/>
            </a:xfrm>
          </p:grpSpPr>
          <p:grpSp>
            <p:nvGrpSpPr>
              <p:cNvPr id="58" name="Group 57"/>
              <p:cNvGrpSpPr>
                <a:grpSpLocks/>
              </p:cNvGrpSpPr>
              <p:nvPr/>
            </p:nvGrpSpPr>
            <p:grpSpPr bwMode="auto">
              <a:xfrm>
                <a:off x="636" y="3499"/>
                <a:ext cx="32717" cy="23216"/>
                <a:chOff x="636" y="3498"/>
                <a:chExt cx="45676" cy="32421"/>
              </a:xfrm>
            </p:grpSpPr>
            <p:grpSp>
              <p:nvGrpSpPr>
                <p:cNvPr id="63" name="Group 62"/>
                <p:cNvGrpSpPr>
                  <a:grpSpLocks/>
                </p:cNvGrpSpPr>
                <p:nvPr/>
              </p:nvGrpSpPr>
              <p:grpSpPr bwMode="auto">
                <a:xfrm>
                  <a:off x="636" y="3498"/>
                  <a:ext cx="45676" cy="32421"/>
                  <a:chOff x="636" y="3498"/>
                  <a:chExt cx="45676" cy="32426"/>
                </a:xfrm>
              </p:grpSpPr>
              <p:pic>
                <p:nvPicPr>
                  <p:cNvPr id="73" name="Picture 72" descr="http://hyperphysics.phy-astr.gsu.edu/hbase/waves/imgwav/strhar.gi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52686" r="9494" b="33125"/>
                  <a:stretch>
                    <a:fillRect/>
                  </a:stretch>
                </p:blipFill>
                <p:spPr bwMode="auto">
                  <a:xfrm rot="-5400000">
                    <a:off x="4369" y="23359"/>
                    <a:ext cx="13660" cy="32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4" name="Picture 73" descr="http://hyperphysics.phy-astr.gsu.edu/hbase/waves/imgwav/strhar.gi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52686" r="9494" b="33125"/>
                  <a:stretch>
                    <a:fillRect/>
                  </a:stretch>
                </p:blipFill>
                <p:spPr bwMode="auto">
                  <a:xfrm rot="-5400000">
                    <a:off x="4369" y="10439"/>
                    <a:ext cx="13659" cy="32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75" name="Straight Arrow Connector 74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164" y="31291"/>
                    <a:ext cx="43988" cy="0"/>
                  </a:xfrm>
                  <a:prstGeom prst="straightConnector1">
                    <a:avLst/>
                  </a:prstGeom>
                  <a:noFill/>
                  <a:ln w="19050">
                    <a:solidFill>
                      <a:schemeClr val="tx1">
                        <a:lumMod val="100000"/>
                        <a:lumOff val="0"/>
                      </a:schemeClr>
                    </a:solidFill>
                    <a:round/>
                    <a:headE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76" name="Straight Arrow Connector 75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1165" y="4173"/>
                    <a:ext cx="0" cy="27123"/>
                  </a:xfrm>
                  <a:prstGeom prst="straightConnector1">
                    <a:avLst/>
                  </a:prstGeom>
                  <a:noFill/>
                  <a:ln w="19050">
                    <a:solidFill>
                      <a:schemeClr val="tx1">
                        <a:lumMod val="100000"/>
                        <a:lumOff val="0"/>
                      </a:schemeClr>
                    </a:solidFill>
                    <a:round/>
                    <a:headEnd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77" name="Content Placeholder 2"/>
                  <p:cNvSpPr txBox="1">
                    <a:spLocks/>
                  </p:cNvSpPr>
                  <p:nvPr/>
                </p:nvSpPr>
                <p:spPr bwMode="auto">
                  <a:xfrm>
                    <a:off x="41134" y="30898"/>
                    <a:ext cx="5178" cy="47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79067" tIns="38840" rIns="79067" bIns="38840" anchor="t" anchorCtr="0" upright="1">
                    <a:noAutofit/>
                  </a:bodyPr>
                  <a:lstStyle/>
                  <a:p>
                    <a:pPr marL="722630" marR="0" indent="-722630" algn="r" rtl="1" fontAlgn="base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tabLst>
                        <a:tab pos="719455" algn="l"/>
                      </a:tabLst>
                    </a:pPr>
                    <a:r>
                      <a:rPr lang="en-US" sz="2000" i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a:t>t</a:t>
                    </a:r>
                    <a:endParaRPr lang="en-US" sz="20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Content Placeholder 2"/>
                  <p:cNvSpPr txBox="1">
                    <a:spLocks/>
                  </p:cNvSpPr>
                  <p:nvPr/>
                </p:nvSpPr>
                <p:spPr bwMode="auto">
                  <a:xfrm>
                    <a:off x="636" y="3498"/>
                    <a:ext cx="4329" cy="48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79067" tIns="38840" rIns="79067" bIns="38840" anchor="t" anchorCtr="0" upright="1">
                    <a:noAutofit/>
                  </a:bodyPr>
                  <a:lstStyle/>
                  <a:p>
                    <a:pPr marL="0" marR="0" algn="r" rtl="1" fontAlgn="base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tabLst>
                        <a:tab pos="719455" algn="l"/>
                      </a:tabLst>
                    </a:pPr>
                    <a:r>
                      <a:rPr lang="en-US" sz="2000" i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a:t>z</a:t>
                    </a:r>
                    <a:endParaRPr lang="en-US" sz="20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endParaRPr>
                  </a:p>
                </p:txBody>
              </p:sp>
              <p:pic>
                <p:nvPicPr>
                  <p:cNvPr id="79" name="Picture 78" descr="http://hyperphysics.phy-astr.gsu.edu/hbase/waves/imgwav/strhar.gi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52686" r="9494" b="33125"/>
                  <a:stretch>
                    <a:fillRect/>
                  </a:stretch>
                </p:blipFill>
                <p:spPr bwMode="auto">
                  <a:xfrm rot="-5400000">
                    <a:off x="16706" y="23359"/>
                    <a:ext cx="13660" cy="32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0" name="Picture 79" descr="http://hyperphysics.phy-astr.gsu.edu/hbase/waves/imgwav/strhar.gi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52686" r="9494" b="33125"/>
                  <a:stretch>
                    <a:fillRect/>
                  </a:stretch>
                </p:blipFill>
                <p:spPr bwMode="auto">
                  <a:xfrm rot="-5400000">
                    <a:off x="16706" y="10439"/>
                    <a:ext cx="13659" cy="32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" name="Picture 80" descr="http://hyperphysics.phy-astr.gsu.edu/hbase/waves/imgwav/strhar.gi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52686" r="9494" b="33125"/>
                  <a:stretch>
                    <a:fillRect/>
                  </a:stretch>
                </p:blipFill>
                <p:spPr bwMode="auto">
                  <a:xfrm rot="-5400000">
                    <a:off x="28867" y="23359"/>
                    <a:ext cx="13660" cy="32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2" name="Picture 81" descr="http://hyperphysics.phy-astr.gsu.edu/hbase/waves/imgwav/strhar.gi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52686" r="9494" b="33125"/>
                  <a:stretch>
                    <a:fillRect/>
                  </a:stretch>
                </p:blipFill>
                <p:spPr bwMode="auto">
                  <a:xfrm rot="-5400000">
                    <a:off x="28867" y="10439"/>
                    <a:ext cx="13659" cy="32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3" name="Content Placeholder 2"/>
                  <p:cNvSpPr txBox="1">
                    <a:spLocks/>
                  </p:cNvSpPr>
                  <p:nvPr/>
                </p:nvSpPr>
                <p:spPr bwMode="auto">
                  <a:xfrm>
                    <a:off x="14394" y="31901"/>
                    <a:ext cx="5178" cy="402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79067" tIns="38840" rIns="79067" bIns="38840" anchor="t" anchorCtr="0" upright="1">
                    <a:noAutofit/>
                  </a:bodyPr>
                  <a:lstStyle/>
                  <a:p>
                    <a:pPr marL="0" marR="0" algn="r" rtl="1" fontAlgn="base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tabLst>
                        <a:tab pos="719455" algn="l"/>
                      </a:tabLst>
                    </a:pPr>
                    <a:r>
                      <a:rPr lang="en-US" sz="2000" i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a:t>T</a:t>
                    </a:r>
                    <a:endParaRPr lang="en-US" sz="20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endParaRPr>
                  </a:p>
                </p:txBody>
              </p:sp>
              <p:cxnSp>
                <p:nvCxnSpPr>
                  <p:cNvPr id="84" name="Straight Arrow Connector 83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1496" y="32259"/>
                    <a:ext cx="11989" cy="0"/>
                  </a:xfrm>
                  <a:prstGeom prst="straightConnector1">
                    <a:avLst/>
                  </a:prstGeom>
                  <a:noFill/>
                  <a:ln w="19050">
                    <a:solidFill>
                      <a:schemeClr val="tx1">
                        <a:lumMod val="100000"/>
                        <a:lumOff val="0"/>
                      </a:schemeClr>
                    </a:solidFill>
                    <a:round/>
                    <a:headEnd type="stealth" w="med" len="med"/>
                    <a:tailEnd type="stealth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85" name="Content Placeholder 2"/>
                  <p:cNvSpPr txBox="1">
                    <a:spLocks/>
                  </p:cNvSpPr>
                  <p:nvPr/>
                </p:nvSpPr>
                <p:spPr bwMode="auto">
                  <a:xfrm>
                    <a:off x="26513" y="31796"/>
                    <a:ext cx="5178" cy="41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79067" tIns="38840" rIns="79067" bIns="38840" anchor="t" anchorCtr="0" upright="1">
                    <a:noAutofit/>
                  </a:bodyPr>
                  <a:lstStyle/>
                  <a:p>
                    <a:pPr marL="0" marR="0" algn="r" rtl="1" fontAlgn="base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tabLst>
                        <a:tab pos="719455" algn="l"/>
                      </a:tabLst>
                    </a:pPr>
                    <a:r>
                      <a:rPr lang="en-US" sz="2000" i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a:t>T</a:t>
                    </a:r>
                    <a:endParaRPr lang="en-US" sz="20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endParaRPr>
                  </a:p>
                </p:txBody>
              </p:sp>
              <p:cxnSp>
                <p:nvCxnSpPr>
                  <p:cNvPr id="86" name="Straight Arrow Connector 8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3726" y="32259"/>
                    <a:ext cx="11989" cy="0"/>
                  </a:xfrm>
                  <a:prstGeom prst="straightConnector1">
                    <a:avLst/>
                  </a:prstGeom>
                  <a:noFill/>
                  <a:ln w="19050">
                    <a:solidFill>
                      <a:schemeClr val="tx1">
                        <a:lumMod val="100000"/>
                        <a:lumOff val="0"/>
                      </a:schemeClr>
                    </a:solidFill>
                    <a:round/>
                    <a:headEnd type="stealth" w="med" len="med"/>
                    <a:tailEnd type="stealth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64" name="Group 63"/>
                <p:cNvGrpSpPr>
                  <a:grpSpLocks/>
                </p:cNvGrpSpPr>
                <p:nvPr/>
              </p:nvGrpSpPr>
              <p:grpSpPr bwMode="auto">
                <a:xfrm>
                  <a:off x="1155" y="12058"/>
                  <a:ext cx="42205" cy="18662"/>
                  <a:chOff x="1155" y="12057"/>
                  <a:chExt cx="42211" cy="18664"/>
                </a:xfrm>
              </p:grpSpPr>
              <p:grpSp>
                <p:nvGrpSpPr>
                  <p:cNvPr id="65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1155" y="12057"/>
                    <a:ext cx="42211" cy="18664"/>
                    <a:chOff x="1155" y="12058"/>
                    <a:chExt cx="42211" cy="18664"/>
                  </a:xfrm>
                </p:grpSpPr>
                <p:sp>
                  <p:nvSpPr>
                    <p:cNvPr id="69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1155" y="14959"/>
                      <a:ext cx="22434" cy="4280"/>
                    </a:xfrm>
                    <a:custGeom>
                      <a:avLst/>
                      <a:gdLst>
                        <a:gd name="T0" fmla="*/ 0 w 2243470"/>
                        <a:gd name="T1" fmla="*/ 279142 h 427998"/>
                        <a:gd name="T2" fmla="*/ 1020726 w 2243470"/>
                        <a:gd name="T3" fmla="*/ 2696 h 427998"/>
                        <a:gd name="T4" fmla="*/ 2243469 w 2243470"/>
                        <a:gd name="T5" fmla="*/ 427998 h 427998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243470" h="427998">
                          <a:moveTo>
                            <a:pt x="0" y="279142"/>
                          </a:moveTo>
                          <a:cubicBezTo>
                            <a:pt x="323407" y="128514"/>
                            <a:pt x="646814" y="-22113"/>
                            <a:pt x="1020726" y="2696"/>
                          </a:cubicBezTo>
                          <a:cubicBezTo>
                            <a:pt x="1394638" y="27505"/>
                            <a:pt x="2044995" y="319901"/>
                            <a:pt x="2243470" y="427998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C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  <p:sp>
                  <p:nvSpPr>
                    <p:cNvPr id="70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11256" y="12058"/>
                      <a:ext cx="12333" cy="2821"/>
                    </a:xfrm>
                    <a:custGeom>
                      <a:avLst/>
                      <a:gdLst>
                        <a:gd name="T0" fmla="*/ 0 w 1233377"/>
                        <a:gd name="T1" fmla="*/ 282105 h 282105"/>
                        <a:gd name="T2" fmla="*/ 627321 w 1233377"/>
                        <a:gd name="T3" fmla="*/ 5659 h 282105"/>
                        <a:gd name="T4" fmla="*/ 1233377 w 1233377"/>
                        <a:gd name="T5" fmla="*/ 122617 h 282105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233377" h="282105">
                          <a:moveTo>
                            <a:pt x="0" y="282105"/>
                          </a:moveTo>
                          <a:cubicBezTo>
                            <a:pt x="210879" y="157172"/>
                            <a:pt x="421758" y="32240"/>
                            <a:pt x="627321" y="5659"/>
                          </a:cubicBezTo>
                          <a:cubicBezTo>
                            <a:pt x="832884" y="-20922"/>
                            <a:pt x="1033130" y="50847"/>
                            <a:pt x="1233377" y="122617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  <p:sp>
                  <p:nvSpPr>
                    <p:cNvPr id="71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23696" y="19239"/>
                      <a:ext cx="19670" cy="6698"/>
                    </a:xfrm>
                    <a:custGeom>
                      <a:avLst/>
                      <a:gdLst>
                        <a:gd name="T0" fmla="*/ 0 w 1967023"/>
                        <a:gd name="T1" fmla="*/ 0 h 669852"/>
                        <a:gd name="T2" fmla="*/ 871869 w 1967023"/>
                        <a:gd name="T3" fmla="*/ 116959 h 669852"/>
                        <a:gd name="T4" fmla="*/ 1967023 w 1967023"/>
                        <a:gd name="T5" fmla="*/ 669852 h 669852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967023" h="669852">
                          <a:moveTo>
                            <a:pt x="0" y="0"/>
                          </a:moveTo>
                          <a:cubicBezTo>
                            <a:pt x="272016" y="2658"/>
                            <a:pt x="544032" y="5317"/>
                            <a:pt x="871869" y="116959"/>
                          </a:cubicBezTo>
                          <a:cubicBezTo>
                            <a:pt x="1199706" y="228601"/>
                            <a:pt x="1583364" y="449226"/>
                            <a:pt x="1967023" y="669852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0070C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  <p:sp>
                  <p:nvSpPr>
                    <p:cNvPr id="72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23589" y="13284"/>
                      <a:ext cx="18926" cy="17438"/>
                    </a:xfrm>
                    <a:custGeom>
                      <a:avLst/>
                      <a:gdLst>
                        <a:gd name="T0" fmla="*/ 0 w 1892595"/>
                        <a:gd name="T1" fmla="*/ 0 h 1743740"/>
                        <a:gd name="T2" fmla="*/ 925033 w 1892595"/>
                        <a:gd name="T3" fmla="*/ 478465 h 1743740"/>
                        <a:gd name="T4" fmla="*/ 1892594 w 1892595"/>
                        <a:gd name="T5" fmla="*/ 1743740 h 174374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892595" h="1743740">
                          <a:moveTo>
                            <a:pt x="0" y="0"/>
                          </a:moveTo>
                          <a:cubicBezTo>
                            <a:pt x="304800" y="93921"/>
                            <a:pt x="609600" y="187842"/>
                            <a:pt x="925033" y="478465"/>
                          </a:cubicBezTo>
                          <a:cubicBezTo>
                            <a:pt x="1240466" y="769088"/>
                            <a:pt x="1756145" y="1538177"/>
                            <a:pt x="1892595" y="174374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C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 sz="3200"/>
                    </a:p>
                  </p:txBody>
                </p:sp>
              </p:grpSp>
              <p:cxnSp>
                <p:nvCxnSpPr>
                  <p:cNvPr id="66" name="Straight Arrow Connector 6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9652" y="26597"/>
                    <a:ext cx="1473" cy="2040"/>
                  </a:xfrm>
                  <a:prstGeom prst="straightConnector1">
                    <a:avLst/>
                  </a:prstGeom>
                  <a:noFill/>
                  <a:ln w="28575">
                    <a:solidFill>
                      <a:srgbClr val="C00000"/>
                    </a:solidFill>
                    <a:round/>
                    <a:headEnd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7" name="Straight Arrow Connector 66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0583" y="24427"/>
                    <a:ext cx="1830" cy="971"/>
                  </a:xfrm>
                  <a:prstGeom prst="straightConnector1">
                    <a:avLst/>
                  </a:prstGeom>
                  <a:noFill/>
                  <a:ln w="28575">
                    <a:solidFill>
                      <a:srgbClr val="0070C0"/>
                    </a:solidFill>
                    <a:prstDash val="solid"/>
                    <a:round/>
                    <a:headEnd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8" name="Straight Arrow Connector 67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5214" y="15272"/>
                    <a:ext cx="2201" cy="771"/>
                  </a:xfrm>
                  <a:prstGeom prst="straightConnector1">
                    <a:avLst/>
                  </a:prstGeom>
                  <a:noFill/>
                  <a:ln w="28575">
                    <a:solidFill>
                      <a:srgbClr val="C00000"/>
                    </a:solidFill>
                    <a:round/>
                    <a:headEnd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Content Placeholder 2"/>
                  <p:cNvSpPr txBox="1">
                    <a:spLocks/>
                  </p:cNvSpPr>
                  <p:nvPr/>
                </p:nvSpPr>
                <p:spPr bwMode="auto">
                  <a:xfrm>
                    <a:off x="27591" y="6917"/>
                    <a:ext cx="4890" cy="48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79067" tIns="38840" rIns="79067" bIns="38840" anchor="t" anchorCtr="0" upright="1">
                    <a:noAutofit/>
                  </a:bodyPr>
                  <a:lstStyle/>
                  <a:p>
                    <a:pPr marL="0" marR="0" fontAlgn="base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tabLst>
                        <a:tab pos="719455" algn="l"/>
                      </a:tabLst>
                    </a:pPr>
                    <a:r>
                      <a: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a:t>↓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𝑔</m:t>
                        </m:r>
                      </m:oMath>
                    </a14:m>
                    <a:endParaRPr lang="en-US" sz="20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2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7591" y="6917"/>
                    <a:ext cx="4890" cy="4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95" t="-3750" r="-2299" b="-625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7" name="TextBox 86"/>
          <p:cNvSpPr txBox="1"/>
          <p:nvPr/>
        </p:nvSpPr>
        <p:spPr>
          <a:xfrm>
            <a:off x="5493482" y="759997"/>
            <a:ext cx="621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/>
              <a:t>Interferometric phase</a:t>
            </a:r>
            <a:endParaRPr lang="en-US" sz="2400" b="1" dirty="0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430581"/>
              </p:ext>
            </p:extLst>
          </p:nvPr>
        </p:nvGraphicFramePr>
        <p:xfrm>
          <a:off x="1066421" y="4293346"/>
          <a:ext cx="27765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Equation" r:id="rId10" imgW="1346040" imgH="419040" progId="Equation.DSMT4">
                  <p:embed/>
                </p:oleObj>
              </mc:Choice>
              <mc:Fallback>
                <p:oleObj name="Equation" r:id="rId10" imgW="134604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421" y="4293346"/>
                        <a:ext cx="27765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/>
              <p:cNvSpPr txBox="1">
                <a:spLocks/>
              </p:cNvSpPr>
              <p:nvPr/>
            </p:nvSpPr>
            <p:spPr bwMode="auto">
              <a:xfrm>
                <a:off x="4948591" y="5498625"/>
                <a:ext cx="3209111" cy="36287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 vert="horz" wrap="square" lIns="90488" tIns="44450" rIns="90488" bIns="4445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tabLst>
                    <a:tab pos="354013" algn="l"/>
                  </a:tabLst>
                  <a:defRPr sz="2000" b="1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65125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8080"/>
                  </a:buClr>
                  <a:buFont typeface="Wingdings" pitchFamily="2" charset="2"/>
                  <a:tabLst>
                    <a:tab pos="354013" algn="l"/>
                  </a:tabLst>
                  <a:defRPr b="1">
                    <a:solidFill>
                      <a:srgbClr val="007B78"/>
                    </a:solidFill>
                    <a:latin typeface="+mn-lt"/>
                    <a:cs typeface="+mn-cs"/>
                  </a:defRPr>
                </a:lvl2pPr>
                <a:lvl3pPr marL="1320800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 i="1">
                    <a:solidFill>
                      <a:srgbClr val="CC0000"/>
                    </a:solidFill>
                    <a:latin typeface="+mn-lt"/>
                    <a:cs typeface="+mn-cs"/>
                  </a:defRPr>
                </a:lvl3pPr>
                <a:lvl4pPr marL="1728788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tabLst>
                    <a:tab pos="354013" algn="l"/>
                  </a:tabLst>
                  <a:defRPr sz="2000">
                    <a:solidFill>
                      <a:srgbClr val="33CC33"/>
                    </a:solidFill>
                    <a:latin typeface="+mn-lt"/>
                    <a:cs typeface="+mn-cs"/>
                  </a:defRPr>
                </a:lvl4pPr>
                <a:lvl5pPr marL="2136775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5pPr>
                <a:lvl6pPr marL="25939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6pPr>
                <a:lvl7pPr marL="30511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7pPr>
                <a:lvl8pPr marL="35083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8pPr>
                <a:lvl9pPr marL="39655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0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Δ</m:t>
                      </m:r>
                      <m:r>
                        <a:rPr lang="en-US" b="0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3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0" i="1" kern="0" dirty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b="0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b="0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8591" y="5498625"/>
                <a:ext cx="3209111" cy="362879"/>
              </a:xfrm>
              <a:prstGeom prst="rect">
                <a:avLst/>
              </a:prstGeom>
              <a:blipFill rotWithShape="1">
                <a:blip r:embed="rId12"/>
                <a:stretch>
                  <a:fillRect b="-16667"/>
                </a:stretch>
              </a:blipFill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/>
              <p:cNvSpPr txBox="1">
                <a:spLocks/>
              </p:cNvSpPr>
              <p:nvPr/>
            </p:nvSpPr>
            <p:spPr bwMode="auto">
              <a:xfrm>
                <a:off x="5005079" y="5801568"/>
                <a:ext cx="4858602" cy="36287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 vert="horz" wrap="square" lIns="90488" tIns="44450" rIns="90488" bIns="4445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tabLst>
                    <a:tab pos="354013" algn="l"/>
                  </a:tabLst>
                  <a:defRPr sz="2000" b="1">
                    <a:solidFill>
                      <a:srgbClr val="003399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65125" algn="l" defTabSz="762000" rtl="0" eaLnBrk="0" fontAlgn="base" hangingPunct="0">
                  <a:lnSpc>
                    <a:spcPts val="3000"/>
                  </a:lnSpc>
                  <a:spcBef>
                    <a:spcPct val="45000"/>
                  </a:spcBef>
                  <a:spcAft>
                    <a:spcPct val="45000"/>
                  </a:spcAft>
                  <a:buClr>
                    <a:srgbClr val="008080"/>
                  </a:buClr>
                  <a:buFont typeface="Wingdings" pitchFamily="2" charset="2"/>
                  <a:tabLst>
                    <a:tab pos="354013" algn="l"/>
                  </a:tabLst>
                  <a:defRPr b="1">
                    <a:solidFill>
                      <a:srgbClr val="007B78"/>
                    </a:solidFill>
                    <a:latin typeface="+mn-lt"/>
                    <a:cs typeface="+mn-cs"/>
                  </a:defRPr>
                </a:lvl2pPr>
                <a:lvl3pPr marL="1320800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 i="1">
                    <a:solidFill>
                      <a:srgbClr val="CC0000"/>
                    </a:solidFill>
                    <a:latin typeface="+mn-lt"/>
                    <a:cs typeface="+mn-cs"/>
                  </a:defRPr>
                </a:lvl3pPr>
                <a:lvl4pPr marL="1728788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tabLst>
                    <a:tab pos="354013" algn="l"/>
                  </a:tabLst>
                  <a:defRPr sz="2000">
                    <a:solidFill>
                      <a:srgbClr val="33CC33"/>
                    </a:solidFill>
                    <a:latin typeface="+mn-lt"/>
                    <a:cs typeface="+mn-cs"/>
                  </a:defRPr>
                </a:lvl4pPr>
                <a:lvl5pPr marL="2136775" indent="-228600" algn="l" defTabSz="762000" rtl="0" eaLnBrk="0" fontAlgn="base" hangingPunct="0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5pPr>
                <a:lvl6pPr marL="25939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6pPr>
                <a:lvl7pPr marL="30511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7pPr>
                <a:lvl8pPr marL="35083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8pPr>
                <a:lvl9pPr marL="3965575" indent="-228600" algn="r" defTabSz="762000" rtl="1" eaLnBrk="1" fontAlgn="base" hangingPunct="1">
                  <a:lnSpc>
                    <a:spcPct val="6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tabLst>
                    <a:tab pos="354013" algn="l"/>
                  </a:tabLst>
                  <a:defRPr sz="2000" b="1">
                    <a:solidFill>
                      <a:srgbClr val="990099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91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− 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3</m:t>
                      </m:r>
                      <m:r>
                        <a:rPr lang="en-US" b="1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kern="0" baseline="-25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4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)=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i="1" kern="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𝑘𝑔𝑇</m:t>
                      </m:r>
                      <m:r>
                        <a:rPr lang="en-US" i="1" kern="0" baseline="30000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5079" y="5801568"/>
                <a:ext cx="4858602" cy="362879"/>
              </a:xfrm>
              <a:prstGeom prst="rect">
                <a:avLst/>
              </a:prstGeom>
              <a:blipFill rotWithShape="1">
                <a:blip r:embed="rId13"/>
                <a:stretch>
                  <a:fillRect b="-18462"/>
                </a:stretch>
              </a:blipFill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07070"/>
                </a:prst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Content Placeholder 2"/>
          <p:cNvSpPr txBox="1">
            <a:spLocks/>
          </p:cNvSpPr>
          <p:nvPr/>
        </p:nvSpPr>
        <p:spPr bwMode="auto">
          <a:xfrm>
            <a:off x="9290767" y="5801117"/>
            <a:ext cx="2944304" cy="3605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719138" algn="l"/>
              </a:tabLst>
            </a:pPr>
            <a:r>
              <a:rPr lang="en-US" sz="1800" kern="0" dirty="0" smtClean="0">
                <a:solidFill>
                  <a:schemeClr val="accent1">
                    <a:lumMod val="50000"/>
                  </a:schemeClr>
                </a:solidFill>
              </a:rPr>
              <a:t>(Independent of x</a:t>
            </a:r>
            <a:r>
              <a:rPr lang="en-US" sz="1800" kern="0" baseline="-25000" dirty="0" smtClean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1800" kern="0" dirty="0" smtClean="0">
                <a:solidFill>
                  <a:schemeClr val="accent1">
                    <a:lumMod val="50000"/>
                  </a:schemeClr>
                </a:solidFill>
              </a:rPr>
              <a:t>, v</a:t>
            </a:r>
            <a:r>
              <a:rPr lang="en-US" sz="1800" kern="0" baseline="-25000" dirty="0" smtClean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en-US" sz="1800" kern="0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sz="1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" name="Content Placeholder 2"/>
          <p:cNvSpPr txBox="1">
            <a:spLocks/>
          </p:cNvSpPr>
          <p:nvPr/>
        </p:nvSpPr>
        <p:spPr bwMode="auto">
          <a:xfrm>
            <a:off x="5674005" y="6127800"/>
            <a:ext cx="4908782" cy="419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719138" algn="l"/>
              </a:tabLst>
            </a:pPr>
            <a:r>
              <a:rPr lang="en-US" kern="0" dirty="0" smtClean="0">
                <a:solidFill>
                  <a:srgbClr val="C00000"/>
                </a:solidFill>
              </a:rPr>
              <a:t>+ Optical / Electronic phase between lasers</a:t>
            </a:r>
            <a:endParaRPr lang="en-US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52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87" grpId="0"/>
      <p:bldP spid="89" grpId="0"/>
      <p:bldP spid="90" grpId="0"/>
      <p:bldP spid="91" grpId="0"/>
      <p:bldP spid="9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11" y="179616"/>
            <a:ext cx="11810843" cy="9919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Atom interferometers – applications and realizations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4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222196" y="1107088"/>
            <a:ext cx="5531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/>
              <a:t>Fundamental science (“In the lab”)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75760" y="1095513"/>
            <a:ext cx="646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/>
              <a:t>Applicative science and industry (“</a:t>
            </a:r>
            <a:r>
              <a:rPr lang="en-US" sz="2400" b="1" dirty="0"/>
              <a:t>In the </a:t>
            </a:r>
            <a:r>
              <a:rPr lang="en-US" sz="2400" b="1" dirty="0" smtClean="0"/>
              <a:t>field”)</a:t>
            </a:r>
            <a:endParaRPr lang="en-US" sz="2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799176" y="1557178"/>
            <a:ext cx="4690886" cy="2008935"/>
            <a:chOff x="6799176" y="1557178"/>
            <a:chExt cx="4690886" cy="2008935"/>
          </a:xfrm>
        </p:grpSpPr>
        <p:sp>
          <p:nvSpPr>
            <p:cNvPr id="14" name="TextBox 13"/>
            <p:cNvSpPr txBox="1"/>
            <p:nvPr/>
          </p:nvSpPr>
          <p:spPr>
            <a:xfrm>
              <a:off x="6799176" y="2834772"/>
              <a:ext cx="2132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US" dirty="0" smtClean="0"/>
                <a:t>Geophysical gravity</a:t>
              </a:r>
              <a:br>
                <a:rPr lang="en-US" dirty="0" smtClean="0"/>
              </a:br>
              <a:r>
                <a:rPr lang="en-US" dirty="0" smtClean="0"/>
                <a:t>mapping and studies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16876" y="2919782"/>
              <a:ext cx="2273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US" dirty="0" smtClean="0"/>
                <a:t>Searching for minerals</a:t>
              </a:r>
              <a:br>
                <a:rPr lang="en-US" dirty="0" smtClean="0"/>
              </a:br>
              <a:r>
                <a:rPr lang="en-US" dirty="0" smtClean="0"/>
                <a:t>– oil, diamonds, etc.</a:t>
              </a:r>
              <a:endParaRPr lang="en-US" dirty="0"/>
            </a:p>
          </p:txBody>
        </p:sp>
        <p:pic>
          <p:nvPicPr>
            <p:cNvPr id="43" name="Picture 2" descr="http://genesismission.4t.com/Physics/Geophysics/Earth_gravit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939" y="1557178"/>
              <a:ext cx="1528534" cy="128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http://www.gravity-magnetics.com/MAS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481055" y="1638303"/>
              <a:ext cx="1742424" cy="131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/>
          <p:cNvSpPr txBox="1"/>
          <p:nvPr/>
        </p:nvSpPr>
        <p:spPr>
          <a:xfrm>
            <a:off x="6563846" y="3612839"/>
            <a:ext cx="484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/>
              <a:t>Portable cold atoms gravimeters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06484" y="1589556"/>
            <a:ext cx="2226753" cy="2193374"/>
            <a:chOff x="2570368" y="4129177"/>
            <a:chExt cx="2686433" cy="2646164"/>
          </a:xfrm>
        </p:grpSpPr>
        <p:pic>
          <p:nvPicPr>
            <p:cNvPr id="2050" name="Picture 2" descr="http://2.bp.blogspot.com/-_FoJthYAIM8/VOV0NGaD6iI/AAAAAAAACcI/1AiDS8LrCVI/s1600/holger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832" y="4129177"/>
              <a:ext cx="2001963" cy="2269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665498" y="6529120"/>
              <a:ext cx="2481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fr-FR" sz="1000" dirty="0"/>
                <a:t>P. Hamilton </a:t>
              </a:r>
              <a:r>
                <a:rPr lang="fr-FR" sz="1000" dirty="0" smtClean="0"/>
                <a:t>et </a:t>
              </a:r>
              <a:r>
                <a:rPr lang="fr-FR" sz="1000" dirty="0"/>
                <a:t>al., Science 349, 6250 (2015)</a:t>
              </a:r>
              <a:endParaRPr lang="en-US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70368" y="6234619"/>
              <a:ext cx="2686433" cy="396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US" dirty="0" smtClean="0"/>
                <a:t>Searches for dark energy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0514" y="2160766"/>
            <a:ext cx="2465477" cy="2386783"/>
            <a:chOff x="200014" y="1712467"/>
            <a:chExt cx="2645083" cy="25606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855" y="1712467"/>
              <a:ext cx="2407027" cy="1728788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38797" y="4026903"/>
              <a:ext cx="23984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fr-FR" sz="1000" dirty="0"/>
                <a:t>G. Rosi </a:t>
              </a:r>
              <a:r>
                <a:rPr lang="fr-FR" sz="1000" dirty="0" smtClean="0"/>
                <a:t>et </a:t>
              </a:r>
              <a:r>
                <a:rPr lang="fr-FR" sz="1000" dirty="0"/>
                <a:t>al., Nature </a:t>
              </a:r>
              <a:r>
                <a:rPr lang="fr-FR" sz="1000" dirty="0" smtClean="0"/>
                <a:t>510</a:t>
              </a:r>
              <a:r>
                <a:rPr lang="fr-FR" sz="1000" dirty="0"/>
                <a:t>, 518–521 (2014)</a:t>
              </a:r>
              <a:endParaRPr 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0014" y="3421645"/>
              <a:ext cx="2645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en-US" dirty="0" smtClean="0"/>
                <a:t>Precision measurement of</a:t>
              </a:r>
              <a:br>
                <a:rPr lang="en-US" dirty="0" smtClean="0"/>
              </a:br>
              <a:r>
                <a:rPr lang="en-US" dirty="0" smtClean="0"/>
                <a:t>the Gravitational Constant</a:t>
              </a:r>
              <a:endParaRPr lang="en-US" dirty="0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5868140" y="1242874"/>
            <a:ext cx="0" cy="5432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750852" y="4010185"/>
            <a:ext cx="3651833" cy="2810080"/>
            <a:chOff x="1750852" y="4010185"/>
            <a:chExt cx="3651833" cy="2810080"/>
          </a:xfrm>
        </p:grpSpPr>
        <p:grpSp>
          <p:nvGrpSpPr>
            <p:cNvPr id="20" name="Group 19"/>
            <p:cNvGrpSpPr/>
            <p:nvPr/>
          </p:nvGrpSpPr>
          <p:grpSpPr>
            <a:xfrm>
              <a:off x="1750852" y="4810211"/>
              <a:ext cx="2033666" cy="1925591"/>
              <a:chOff x="450460" y="4566464"/>
              <a:chExt cx="2181816" cy="206586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36623" y="4566464"/>
                <a:ext cx="1621976" cy="1242016"/>
                <a:chOff x="2629909" y="4925048"/>
                <a:chExt cx="2464906" cy="1887484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29909" y="4925048"/>
                  <a:ext cx="1063710" cy="9058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107" y="4925048"/>
                  <a:ext cx="1063708" cy="9058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7" name="Straight Arrow Connector 36"/>
                <p:cNvCxnSpPr/>
                <p:nvPr/>
              </p:nvCxnSpPr>
              <p:spPr>
                <a:xfrm flipH="1">
                  <a:off x="3169058" y="5921219"/>
                  <a:ext cx="0" cy="548640"/>
                </a:xfrm>
                <a:prstGeom prst="straightConnector1">
                  <a:avLst/>
                </a:prstGeom>
                <a:ln w="38100">
                  <a:solidFill>
                    <a:srgbClr val="6E8ABD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3090954" y="6443199"/>
                  <a:ext cx="49564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en-US" b="1" baseline="-250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Rb</a:t>
                  </a:r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H="1">
                  <a:off x="4636792" y="5921219"/>
                  <a:ext cx="0" cy="548640"/>
                </a:xfrm>
                <a:prstGeom prst="straightConnector1">
                  <a:avLst/>
                </a:prstGeom>
                <a:ln w="38100">
                  <a:solidFill>
                    <a:srgbClr val="D58F60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/>
                <p:cNvSpPr txBox="1"/>
                <p:nvPr/>
              </p:nvSpPr>
              <p:spPr>
                <a:xfrm>
                  <a:off x="4574810" y="6443199"/>
                  <a:ext cx="47000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en-US" b="1" baseline="-250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Cs</a:t>
                  </a:r>
                  <a:endParaRPr lang="en-US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450460" y="5986001"/>
                <a:ext cx="21818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rtl="0"/>
                <a:r>
                  <a:rPr lang="en-US" dirty="0" smtClean="0"/>
                  <a:t>Tests </a:t>
                </a:r>
                <a:r>
                  <a:rPr lang="en-US" dirty="0"/>
                  <a:t>of </a:t>
                </a:r>
                <a:r>
                  <a:rPr lang="en-US" dirty="0" smtClean="0"/>
                  <a:t>Einstein’s</a:t>
                </a:r>
                <a:br>
                  <a:rPr lang="en-US" dirty="0" smtClean="0"/>
                </a:br>
                <a:r>
                  <a:rPr lang="en-US" dirty="0" smtClean="0"/>
                  <a:t>equivalence principle</a:t>
                </a:r>
                <a:endParaRPr lang="en-US" dirty="0"/>
              </a:p>
            </p:txBody>
          </p: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3833" y="4010185"/>
              <a:ext cx="1628852" cy="281008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980673" y="3993746"/>
            <a:ext cx="5950032" cy="2836740"/>
            <a:chOff x="5980673" y="3993746"/>
            <a:chExt cx="5950032" cy="2836740"/>
          </a:xfrm>
        </p:grpSpPr>
        <p:sp>
          <p:nvSpPr>
            <p:cNvPr id="56" name="Rectangle 55"/>
            <p:cNvSpPr/>
            <p:nvPr/>
          </p:nvSpPr>
          <p:spPr>
            <a:xfrm>
              <a:off x="6620053" y="5546084"/>
              <a:ext cx="8852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0"/>
              <a:r>
                <a:rPr lang="en-US" sz="1000" dirty="0" err="1" smtClean="0"/>
                <a:t>muQuans</a:t>
              </a:r>
              <a:r>
                <a:rPr lang="en-US" sz="1000" dirty="0" smtClean="0"/>
                <a:t>,</a:t>
              </a:r>
              <a:br>
                <a:rPr lang="en-US" sz="1000" dirty="0" smtClean="0"/>
              </a:br>
              <a:r>
                <a:rPr lang="en-US" sz="1000" dirty="0" smtClean="0"/>
                <a:t>France</a:t>
              </a:r>
              <a:endParaRPr lang="he-IL" sz="1000" dirty="0"/>
            </a:p>
          </p:txBody>
        </p:sp>
        <p:pic>
          <p:nvPicPr>
            <p:cNvPr id="2054" name="Picture 6" descr="Image result for muquans atom interferometer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80673" y="3993746"/>
              <a:ext cx="2036838" cy="152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/>
            <p:cNvSpPr/>
            <p:nvPr/>
          </p:nvSpPr>
          <p:spPr>
            <a:xfrm>
              <a:off x="10970022" y="6069352"/>
              <a:ext cx="8852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0"/>
              <a:r>
                <a:rPr lang="en-US" sz="1000" dirty="0" smtClean="0"/>
                <a:t>Berkley, </a:t>
              </a:r>
            </a:p>
            <a:p>
              <a:pPr algn="ctr" rtl="0"/>
              <a:r>
                <a:rPr lang="en-US" sz="1000" dirty="0" smtClean="0"/>
                <a:t>USA</a:t>
              </a:r>
              <a:endParaRPr lang="he-IL" sz="10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621473" y="6430376"/>
              <a:ext cx="8852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0"/>
              <a:r>
                <a:rPr lang="en-US" sz="1000" dirty="0" err="1" smtClean="0"/>
                <a:t>AOSense</a:t>
              </a:r>
              <a:r>
                <a:rPr lang="en-US" sz="1000" dirty="0" smtClean="0"/>
                <a:t>,</a:t>
              </a:r>
              <a:br>
                <a:rPr lang="en-US" sz="1000" dirty="0" smtClean="0"/>
              </a:br>
              <a:r>
                <a:rPr lang="en-US" sz="1000" dirty="0" smtClean="0"/>
                <a:t>USA</a:t>
              </a:r>
              <a:endParaRPr lang="he-IL" sz="1000" dirty="0"/>
            </a:p>
          </p:txBody>
        </p:sp>
        <p:pic>
          <p:nvPicPr>
            <p:cNvPr id="1026" name="Picture 2" descr="https://advances.sciencemag.org/content/advances/5/9/eaax0800/F5.large.jpg?width=800&amp;height=600&amp;carousel=1&amp;_ga=2.120354445.485752028.1573921267-1859523224.1573921267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33" t="60613" r="1509" b="1551"/>
            <a:stretch/>
          </p:blipFill>
          <p:spPr bwMode="auto">
            <a:xfrm>
              <a:off x="10115413" y="4132331"/>
              <a:ext cx="1815292" cy="191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http://aosense.com/wp-content/uploads/2014/06/Gravimeter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" t="56560" r="39775" b="1721"/>
            <a:stretch/>
          </p:blipFill>
          <p:spPr bwMode="auto">
            <a:xfrm>
              <a:off x="8313779" y="5740201"/>
              <a:ext cx="1167276" cy="73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http://aosense.com/wp-content/uploads/2014/06/Gravimeter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3" b="5703"/>
            <a:stretch/>
          </p:blipFill>
          <p:spPr bwMode="auto">
            <a:xfrm>
              <a:off x="8602039" y="4396844"/>
              <a:ext cx="786208" cy="1666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3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eizmann.ac.il/complex/Firstenberg/sites/complex.Firstenberg/files/slide1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47060" y="14143"/>
            <a:ext cx="3614992" cy="665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Our cold atoms interferometer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4281" y="1171576"/>
                <a:ext cx="7188200" cy="2167627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000" dirty="0" smtClean="0"/>
                  <a:t>MOT and detection UHV chambers,</a:t>
                </a:r>
                <a:br>
                  <a:rPr lang="en-US" sz="2000" dirty="0" smtClean="0"/>
                </a:br>
                <a:r>
                  <a:rPr lang="en-US" sz="2000" dirty="0" smtClean="0"/>
                  <a:t>1 meter magnetically-shielded fountain tube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000" dirty="0" smtClean="0"/>
                  <a:t>Cloud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000" dirty="0"/>
                  <a:t>  </a:t>
                </a:r>
                <a:r>
                  <a:rPr lang="en-US" sz="2000" baseline="30000" dirty="0"/>
                  <a:t>87</a:t>
                </a:r>
                <a:r>
                  <a:rPr lang="en-US" sz="2000" dirty="0"/>
                  <a:t>Rb atoms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~</m:t>
                    </m:r>
                    <m:r>
                      <a:rPr lang="en-US" sz="2000" b="0" i="1" smtClean="0">
                        <a:latin typeface="Cambria Math"/>
                      </a:rPr>
                      <m:t>6</m:t>
                    </m:r>
                    <m:r>
                      <a:rPr lang="en-US" sz="2000" b="0" i="1" smtClean="0">
                        <a:latin typeface="Cambria Math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>Launched upwards at up to </a:t>
                </a:r>
                <a:r>
                  <a:rPr lang="en-US" sz="2000" dirty="0"/>
                  <a:t>6</a:t>
                </a:r>
                <a:r>
                  <a:rPr lang="en-US" sz="2000" dirty="0" smtClean="0"/>
                  <a:t> m/s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4281" y="1171576"/>
                <a:ext cx="7188200" cy="2167627"/>
              </a:xfrm>
              <a:blipFill rotWithShape="1">
                <a:blip r:embed="rId4"/>
                <a:stretch>
                  <a:fillRect l="-763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5</a:t>
            </a:fld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996669" y="1968880"/>
            <a:ext cx="6552725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6" y="3717194"/>
            <a:ext cx="5517838" cy="21927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08281" y="2919012"/>
                <a:ext cx="5694679" cy="2201627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2000" dirty="0" smtClean="0"/>
                  <a:t>Gravity measurements with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2</m:t>
                    </m:r>
                    <m:r>
                      <a:rPr lang="en-US" sz="2000" i="1" smtClean="0">
                        <a:latin typeface="Cambria Math"/>
                      </a:rPr>
                      <m:t>𝑇</m:t>
                    </m:r>
                    <m:r>
                      <a:rPr lang="en-US" sz="2000" i="1" smtClean="0">
                        <a:latin typeface="Cambria Math"/>
                      </a:rPr>
                      <m:t>=</m:t>
                    </m:r>
                    <m:r>
                      <a:rPr lang="en-US" sz="2000" i="1" smtClean="0">
                        <a:latin typeface="Cambria Math"/>
                      </a:rPr>
                      <m:t>140</m:t>
                    </m:r>
                    <m:r>
                      <a:rPr lang="en-US" sz="200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smtClean="0">
                        <a:latin typeface="Cambria Math"/>
                      </a:rPr>
                      <m:t>ms</m:t>
                    </m:r>
                  </m:oMath>
                </a14:m>
                <a:r>
                  <a:rPr lang="en-US" sz="2000" dirty="0" smtClean="0"/>
                  <a:t> over 3 days, showing tidal variations on the scale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 smtClean="0"/>
                  <a:t>:</a:t>
                </a:r>
                <a:endParaRPr lang="en-US" sz="2000" dirty="0"/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81" y="2919012"/>
                <a:ext cx="5694679" cy="2201627"/>
              </a:xfrm>
              <a:prstGeom prst="rect">
                <a:avLst/>
              </a:prstGeom>
              <a:blipFill rotWithShape="1">
                <a:blip r:embed="rId7"/>
                <a:stretch>
                  <a:fillRect l="-214" t="-1385" r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26" y="6021286"/>
            <a:ext cx="2448203" cy="77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233656" y="4330805"/>
            <a:ext cx="3665235" cy="2118788"/>
            <a:chOff x="5233656" y="4330805"/>
            <a:chExt cx="3665235" cy="211878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3656" y="5371525"/>
              <a:ext cx="1440000" cy="1076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274" y="5370237"/>
              <a:ext cx="1440000" cy="1079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891" y="5370237"/>
              <a:ext cx="1440000" cy="1079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5331552" y="4330805"/>
              <a:ext cx="3455580" cy="1100813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r>
                <a:rPr lang="en-US" sz="2000" dirty="0" smtClean="0"/>
                <a:t>Also possible to create spatial interference fringes across the cloud for, e.g., </a:t>
              </a:r>
              <a:r>
                <a:rPr lang="en-US" sz="2000" dirty="0" err="1" smtClean="0"/>
                <a:t>gryo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540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talk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Atomic trajectory – MOT and chamber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Raman beams generation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Phase uniformity and </a:t>
            </a:r>
            <a:r>
              <a:rPr lang="en-US" dirty="0" err="1" smtClean="0"/>
              <a:t>stabaility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6</a:t>
            </a:fld>
            <a:endParaRPr lang="he-I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9826" y="1579247"/>
            <a:ext cx="3868274" cy="102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Image result for phase lock beatno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49" y="2971801"/>
            <a:ext cx="1847971" cy="128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35"/>
          <a:stretch/>
        </p:blipFill>
        <p:spPr bwMode="auto">
          <a:xfrm>
            <a:off x="8232797" y="4397377"/>
            <a:ext cx="1254101" cy="123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9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trajectory - MOT and chamber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7</a:t>
            </a:fld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227393" y="1086860"/>
            <a:ext cx="4016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/>
              <a:t>Launch: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Maximal TOF out of given chamber (fountain)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Non 1D </a:t>
            </a:r>
            <a:r>
              <a:rPr lang="en-US" sz="2400" dirty="0" err="1" smtClean="0"/>
              <a:t>trjectories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36050" y="3800295"/>
            <a:ext cx="370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i="1" dirty="0"/>
              <a:t>Pyramid MOT</a:t>
            </a:r>
            <a:endParaRPr lang="en-US" sz="2400" i="1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1" y="1419578"/>
            <a:ext cx="4496151" cy="407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9468" y="998825"/>
            <a:ext cx="423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i="1" dirty="0" smtClean="0"/>
              <a:t>Moving Optical Molasses</a:t>
            </a:r>
          </a:p>
        </p:txBody>
      </p:sp>
      <p:sp>
        <p:nvSpPr>
          <p:cNvPr id="3" name="Oval 2"/>
          <p:cNvSpPr/>
          <p:nvPr/>
        </p:nvSpPr>
        <p:spPr>
          <a:xfrm>
            <a:off x="5185369" y="4393420"/>
            <a:ext cx="1701478" cy="47456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Users\Dimitry\Dropbox\My EIT\Cold Atoms\Writeups\Dimitry\Weizmann Reports\Proposal\Images_Ch4\CAD MO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 t="17294" r="59635" b="14758"/>
          <a:stretch/>
        </p:blipFill>
        <p:spPr bwMode="auto">
          <a:xfrm>
            <a:off x="9906564" y="2410693"/>
            <a:ext cx="1945007" cy="165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52" y="3234524"/>
            <a:ext cx="2618427" cy="196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408398" y="1460490"/>
            <a:ext cx="330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smtClean="0"/>
              <a:t>For symmetry: 111 configuration</a:t>
            </a:r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18"/>
          <a:stretch/>
        </p:blipFill>
        <p:spPr bwMode="auto">
          <a:xfrm>
            <a:off x="8204407" y="1829821"/>
            <a:ext cx="1702157" cy="167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/>
          <a:stretch/>
        </p:blipFill>
        <p:spPr>
          <a:xfrm>
            <a:off x="10200024" y="4873488"/>
            <a:ext cx="1696710" cy="18514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7393" y="2819025"/>
            <a:ext cx="4016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/>
              <a:t>Freefall: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Simplification of setup 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28" y="4300083"/>
            <a:ext cx="1699550" cy="242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41" y="4250362"/>
            <a:ext cx="1667264" cy="247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896152" y="6068689"/>
            <a:ext cx="423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i="1" dirty="0" smtClean="0"/>
              <a:t>(Lattice Launch)</a:t>
            </a:r>
          </a:p>
        </p:txBody>
      </p:sp>
    </p:spTree>
    <p:extLst>
      <p:ext uri="{BB962C8B-B14F-4D97-AF65-F5344CB8AC3E}">
        <p14:creationId xmlns:p14="http://schemas.microsoft.com/office/powerpoint/2010/main" val="88498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3" grpId="0" animBg="1"/>
      <p:bldP spid="10" grpId="0"/>
      <p:bldP spid="22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74296" y="347971"/>
            <a:ext cx="3840427" cy="651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9638712" y="877352"/>
            <a:ext cx="2624192" cy="4951915"/>
            <a:chOff x="7272440" y="658014"/>
            <a:chExt cx="1968144" cy="3713936"/>
          </a:xfrm>
        </p:grpSpPr>
        <p:sp>
          <p:nvSpPr>
            <p:cNvPr id="8" name="TextBox 7"/>
            <p:cNvSpPr txBox="1"/>
            <p:nvPr/>
          </p:nvSpPr>
          <p:spPr>
            <a:xfrm>
              <a:off x="8443860" y="3693388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43cm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7272440" y="4361790"/>
              <a:ext cx="126000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272440" y="3373998"/>
              <a:ext cx="126000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272440" y="2932678"/>
              <a:ext cx="126000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272440" y="658014"/>
              <a:ext cx="126000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8377376" y="3363838"/>
              <a:ext cx="0" cy="100811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337624" y="1626354"/>
              <a:ext cx="902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100cm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8377376" y="658014"/>
              <a:ext cx="11048" cy="227377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388424" y="2974186"/>
              <a:ext cx="79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15cm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8275280" y="2932678"/>
              <a:ext cx="0" cy="45743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Freeform 21"/>
          <p:cNvSpPr/>
          <p:nvPr/>
        </p:nvSpPr>
        <p:spPr>
          <a:xfrm>
            <a:off x="9708036" y="5651826"/>
            <a:ext cx="60959" cy="163895"/>
          </a:xfrm>
          <a:custGeom>
            <a:avLst/>
            <a:gdLst>
              <a:gd name="connsiteX0" fmla="*/ 0 w 173536"/>
              <a:gd name="connsiteY0" fmla="*/ 567382 h 567382"/>
              <a:gd name="connsiteX1" fmla="*/ 66744 w 173536"/>
              <a:gd name="connsiteY1" fmla="*/ 53 h 567382"/>
              <a:gd name="connsiteX2" fmla="*/ 173536 w 173536"/>
              <a:gd name="connsiteY2" fmla="*/ 540684 h 567382"/>
              <a:gd name="connsiteX0" fmla="*/ 0 w 157266"/>
              <a:gd name="connsiteY0" fmla="*/ 567331 h 567331"/>
              <a:gd name="connsiteX1" fmla="*/ 66744 w 157266"/>
              <a:gd name="connsiteY1" fmla="*/ 2 h 567331"/>
              <a:gd name="connsiteX2" fmla="*/ 157266 w 157266"/>
              <a:gd name="connsiteY2" fmla="*/ 562814 h 567331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266" h="573245">
                <a:moveTo>
                  <a:pt x="0" y="573245"/>
                </a:moveTo>
                <a:cubicBezTo>
                  <a:pt x="17431" y="287369"/>
                  <a:pt x="52365" y="754"/>
                  <a:pt x="78576" y="1"/>
                </a:cubicBezTo>
                <a:cubicBezTo>
                  <a:pt x="104787" y="-752"/>
                  <a:pt x="139038" y="279921"/>
                  <a:pt x="157266" y="568728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121917" tIns="60958" rIns="121917" bIns="60958" rtlCol="1" anchor="ctr"/>
          <a:lstStyle/>
          <a:p>
            <a:pPr algn="ctr"/>
            <a:endParaRPr lang="he-IL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731" y="4879736"/>
            <a:ext cx="7464656" cy="197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2196" y="4674550"/>
                <a:ext cx="1570167" cy="415494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90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he-IL" sz="19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05912"/>
                <a:ext cx="1161728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24"/>
          <p:cNvSpPr/>
          <p:nvPr/>
        </p:nvSpPr>
        <p:spPr>
          <a:xfrm>
            <a:off x="9700078" y="4485118"/>
            <a:ext cx="60959" cy="1295893"/>
          </a:xfrm>
          <a:custGeom>
            <a:avLst/>
            <a:gdLst>
              <a:gd name="connsiteX0" fmla="*/ 0 w 173536"/>
              <a:gd name="connsiteY0" fmla="*/ 567382 h 567382"/>
              <a:gd name="connsiteX1" fmla="*/ 66744 w 173536"/>
              <a:gd name="connsiteY1" fmla="*/ 53 h 567382"/>
              <a:gd name="connsiteX2" fmla="*/ 173536 w 173536"/>
              <a:gd name="connsiteY2" fmla="*/ 540684 h 567382"/>
              <a:gd name="connsiteX0" fmla="*/ 0 w 157266"/>
              <a:gd name="connsiteY0" fmla="*/ 567331 h 567331"/>
              <a:gd name="connsiteX1" fmla="*/ 66744 w 157266"/>
              <a:gd name="connsiteY1" fmla="*/ 2 h 567331"/>
              <a:gd name="connsiteX2" fmla="*/ 157266 w 157266"/>
              <a:gd name="connsiteY2" fmla="*/ 562814 h 567331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266" h="573245">
                <a:moveTo>
                  <a:pt x="0" y="573245"/>
                </a:moveTo>
                <a:cubicBezTo>
                  <a:pt x="17431" y="287369"/>
                  <a:pt x="52365" y="754"/>
                  <a:pt x="78576" y="1"/>
                </a:cubicBezTo>
                <a:cubicBezTo>
                  <a:pt x="104787" y="-752"/>
                  <a:pt x="139038" y="279921"/>
                  <a:pt x="157266" y="568728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121917" tIns="60958" rIns="121917" bIns="60958" rtlCol="1" anchor="ctr"/>
          <a:lstStyle/>
          <a:p>
            <a:pPr algn="ctr"/>
            <a:endParaRPr lang="he-IL"/>
          </a:p>
        </p:txBody>
      </p:sp>
      <p:pic>
        <p:nvPicPr>
          <p:cNvPr id="27" name="Picture 26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2" b="7071"/>
          <a:stretch/>
        </p:blipFill>
        <p:spPr bwMode="auto">
          <a:xfrm>
            <a:off x="-91603" y="1838639"/>
            <a:ext cx="7670400" cy="2582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 descr="Image result for pixelfl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46340" y="5486349"/>
            <a:ext cx="829181" cy="55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pixelfl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7695" y="4190784"/>
            <a:ext cx="829181" cy="55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9708036" y="2481304"/>
            <a:ext cx="60959" cy="3312000"/>
          </a:xfrm>
          <a:custGeom>
            <a:avLst/>
            <a:gdLst>
              <a:gd name="connsiteX0" fmla="*/ 0 w 173536"/>
              <a:gd name="connsiteY0" fmla="*/ 567382 h 567382"/>
              <a:gd name="connsiteX1" fmla="*/ 66744 w 173536"/>
              <a:gd name="connsiteY1" fmla="*/ 53 h 567382"/>
              <a:gd name="connsiteX2" fmla="*/ 173536 w 173536"/>
              <a:gd name="connsiteY2" fmla="*/ 540684 h 567382"/>
              <a:gd name="connsiteX0" fmla="*/ 0 w 157266"/>
              <a:gd name="connsiteY0" fmla="*/ 567331 h 567331"/>
              <a:gd name="connsiteX1" fmla="*/ 66744 w 157266"/>
              <a:gd name="connsiteY1" fmla="*/ 2 h 567331"/>
              <a:gd name="connsiteX2" fmla="*/ 157266 w 157266"/>
              <a:gd name="connsiteY2" fmla="*/ 562814 h 567331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266" h="573245">
                <a:moveTo>
                  <a:pt x="0" y="573245"/>
                </a:moveTo>
                <a:cubicBezTo>
                  <a:pt x="17431" y="287369"/>
                  <a:pt x="52365" y="754"/>
                  <a:pt x="78576" y="1"/>
                </a:cubicBezTo>
                <a:cubicBezTo>
                  <a:pt x="104787" y="-752"/>
                  <a:pt x="139038" y="279921"/>
                  <a:pt x="157266" y="568728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121917" tIns="60958" rIns="121917" bIns="60958" rtlCol="1" anchor="ctr"/>
          <a:lstStyle/>
          <a:p>
            <a:pPr algn="ctr"/>
            <a:endParaRPr lang="he-IL"/>
          </a:p>
        </p:txBody>
      </p:sp>
      <p:pic>
        <p:nvPicPr>
          <p:cNvPr id="31" name="Picture 30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08" b="5227"/>
          <a:stretch/>
        </p:blipFill>
        <p:spPr bwMode="auto">
          <a:xfrm>
            <a:off x="-91603" y="1838639"/>
            <a:ext cx="7670400" cy="2582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Picture 31"/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78" b="5220"/>
          <a:stretch/>
        </p:blipFill>
        <p:spPr bwMode="auto">
          <a:xfrm>
            <a:off x="-91603" y="1838639"/>
            <a:ext cx="7670400" cy="2582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42" b="5220"/>
          <a:stretch/>
        </p:blipFill>
        <p:spPr bwMode="auto">
          <a:xfrm>
            <a:off x="-91603" y="1838639"/>
            <a:ext cx="7670400" cy="2582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93" b="5494"/>
          <a:stretch/>
        </p:blipFill>
        <p:spPr bwMode="auto">
          <a:xfrm>
            <a:off x="-91603" y="1838639"/>
            <a:ext cx="7670400" cy="2582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Picture 34"/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95" b="5495"/>
          <a:stretch/>
        </p:blipFill>
        <p:spPr bwMode="auto">
          <a:xfrm>
            <a:off x="-91603" y="1838639"/>
            <a:ext cx="7670400" cy="2582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5"/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44" b="5495"/>
          <a:stretch/>
        </p:blipFill>
        <p:spPr bwMode="auto">
          <a:xfrm>
            <a:off x="-91603" y="1838639"/>
            <a:ext cx="7670400" cy="2582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3983764" y="2537405"/>
            <a:ext cx="4443992" cy="2199838"/>
            <a:chOff x="2987823" y="1975061"/>
            <a:chExt cx="3332994" cy="1649879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4211960" y="2167202"/>
              <a:ext cx="100800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211960" y="2393359"/>
              <a:ext cx="100800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>
              <a:off x="3738543" y="2877718"/>
              <a:ext cx="97200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>
              <a:off x="3221904" y="2877719"/>
              <a:ext cx="97200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024673" y="1975061"/>
              <a:ext cx="12961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C00000"/>
                  </a:solidFill>
                </a:rPr>
                <a:t>Detection beam size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87823" y="3313316"/>
              <a:ext cx="2036849" cy="311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rgbClr val="C00000"/>
                  </a:solidFill>
                </a:rPr>
                <a:t>Actual cloud size</a:t>
              </a:r>
            </a:p>
          </p:txBody>
        </p:sp>
      </p:grpSp>
      <p:sp>
        <p:nvSpPr>
          <p:cNvPr id="50" name="Freeform 49"/>
          <p:cNvSpPr/>
          <p:nvPr/>
        </p:nvSpPr>
        <p:spPr>
          <a:xfrm>
            <a:off x="9709244" y="588943"/>
            <a:ext cx="60959" cy="5184000"/>
          </a:xfrm>
          <a:custGeom>
            <a:avLst/>
            <a:gdLst>
              <a:gd name="connsiteX0" fmla="*/ 0 w 173536"/>
              <a:gd name="connsiteY0" fmla="*/ 567382 h 567382"/>
              <a:gd name="connsiteX1" fmla="*/ 66744 w 173536"/>
              <a:gd name="connsiteY1" fmla="*/ 53 h 567382"/>
              <a:gd name="connsiteX2" fmla="*/ 173536 w 173536"/>
              <a:gd name="connsiteY2" fmla="*/ 540684 h 567382"/>
              <a:gd name="connsiteX0" fmla="*/ 0 w 157266"/>
              <a:gd name="connsiteY0" fmla="*/ 567331 h 567331"/>
              <a:gd name="connsiteX1" fmla="*/ 66744 w 157266"/>
              <a:gd name="connsiteY1" fmla="*/ 2 h 567331"/>
              <a:gd name="connsiteX2" fmla="*/ 157266 w 157266"/>
              <a:gd name="connsiteY2" fmla="*/ 562814 h 567331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  <a:gd name="connsiteX0" fmla="*/ 0 w 157266"/>
              <a:gd name="connsiteY0" fmla="*/ 573245 h 573245"/>
              <a:gd name="connsiteX1" fmla="*/ 78576 w 157266"/>
              <a:gd name="connsiteY1" fmla="*/ 1 h 573245"/>
              <a:gd name="connsiteX2" fmla="*/ 157266 w 157266"/>
              <a:gd name="connsiteY2" fmla="*/ 568728 h 57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266" h="573245">
                <a:moveTo>
                  <a:pt x="0" y="573245"/>
                </a:moveTo>
                <a:cubicBezTo>
                  <a:pt x="17431" y="287369"/>
                  <a:pt x="52365" y="754"/>
                  <a:pt x="78576" y="1"/>
                </a:cubicBezTo>
                <a:cubicBezTo>
                  <a:pt x="104787" y="-752"/>
                  <a:pt x="139038" y="279921"/>
                  <a:pt x="157266" y="568728"/>
                </a:cubicBezTo>
              </a:path>
            </a:pathLst>
          </a:cu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121917" tIns="60958" rIns="121917" bIns="60958" rtlCol="1" anchor="ctr"/>
          <a:lstStyle/>
          <a:p>
            <a:pPr algn="ctr"/>
            <a:endParaRPr lang="he-IL"/>
          </a:p>
        </p:txBody>
      </p:sp>
      <p:pic>
        <p:nvPicPr>
          <p:cNvPr id="51" name="Picture 2" descr="Image result for pixelfl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3805" y="421305"/>
            <a:ext cx="829181" cy="55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63" y="1144194"/>
            <a:ext cx="4680000" cy="491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31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4" grpId="1"/>
      <p:bldP spid="25" grpId="0" animBg="1"/>
      <p:bldP spid="25" grpId="1" animBg="1"/>
      <p:bldP spid="30" grpId="0" animBg="1"/>
      <p:bldP spid="30" grpId="1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Raman beams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A1123-21F9-4EF7-9558-CA51DF32ECBB}" type="slidenum">
              <a:rPr lang="he-IL" smtClean="0"/>
              <a:t>9</a:t>
            </a:fld>
            <a:endParaRPr lang="he-IL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5414" y="1067336"/>
            <a:ext cx="10561173" cy="9363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800" kern="0" dirty="0" smtClean="0">
                <a:solidFill>
                  <a:srgbClr val="C00000"/>
                </a:solidFill>
              </a:rPr>
              <a:t>Need stable and narrow </a:t>
            </a:r>
            <a:r>
              <a:rPr lang="en-US" sz="2800" kern="0" dirty="0" err="1" smtClean="0">
                <a:solidFill>
                  <a:srgbClr val="C00000"/>
                </a:solidFill>
              </a:rPr>
              <a:t>beatnote</a:t>
            </a:r>
            <a:r>
              <a:rPr lang="en-US" sz="2800" kern="0" dirty="0" smtClean="0">
                <a:solidFill>
                  <a:srgbClr val="C00000"/>
                </a:solidFill>
              </a:rPr>
              <a:t> between the two lasers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800" kern="0" dirty="0" smtClean="0">
                <a:solidFill>
                  <a:srgbClr val="C00000"/>
                </a:solidFill>
              </a:rPr>
              <a:t>(otherwise Raman transitions too noisy)</a:t>
            </a:r>
            <a:endParaRPr lang="en-US" sz="2800" kern="0" dirty="0">
              <a:solidFill>
                <a:srgbClr val="C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31371" y="2201068"/>
            <a:ext cx="5280587" cy="9363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800" kern="0" dirty="0" smtClean="0">
                <a:solidFill>
                  <a:srgbClr val="002060"/>
                </a:solidFill>
              </a:rPr>
              <a:t>Method one: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800" kern="0" dirty="0" smtClean="0">
                <a:solidFill>
                  <a:srgbClr val="002060"/>
                </a:solidFill>
              </a:rPr>
              <a:t>Optical Phase Lock Loop</a:t>
            </a:r>
            <a:endParaRPr lang="en-US" sz="2800" kern="0" dirty="0">
              <a:solidFill>
                <a:srgbClr val="00206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31371" y="5709920"/>
            <a:ext cx="5280587" cy="8707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400" b="0" dirty="0" smtClean="0">
                <a:solidFill>
                  <a:schemeClr val="tx1"/>
                </a:solidFill>
              </a:rPr>
              <a:t>Convenient</a:t>
            </a:r>
            <a:r>
              <a:rPr lang="en-US" sz="2400" b="0" dirty="0">
                <a:solidFill>
                  <a:schemeClr val="tx1"/>
                </a:solidFill>
              </a:rPr>
              <a:t>, apparently works well with ECDL lasers, but not with our DBRs…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480043" y="2201068"/>
            <a:ext cx="5280587" cy="9363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800" kern="0" dirty="0" smtClean="0">
                <a:solidFill>
                  <a:srgbClr val="002060"/>
                </a:solidFill>
              </a:rPr>
              <a:t>Method two: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800" kern="0" dirty="0" smtClean="0">
                <a:solidFill>
                  <a:srgbClr val="002060"/>
                </a:solidFill>
              </a:rPr>
              <a:t>Electro-optical modulator</a:t>
            </a:r>
            <a:endParaRPr lang="en-US" sz="2800" kern="0" dirty="0">
              <a:solidFill>
                <a:srgbClr val="00206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501237" y="5063777"/>
            <a:ext cx="5280587" cy="16625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707070"/>
            </a:prstShdw>
          </a:effectLst>
        </p:spPr>
        <p:txBody>
          <a:bodyPr vert="horz" wrap="square" lIns="120648" tIns="59265" rIns="120648" bIns="59265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3399"/>
              </a:buClr>
              <a:buSzPct val="70000"/>
              <a:buFont typeface="Monotype Sorts" pitchFamily="2" charset="2"/>
              <a:tabLst>
                <a:tab pos="354013" algn="l"/>
              </a:tabLst>
              <a:defRPr sz="2000" b="1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19138" indent="-365125" algn="l" defTabSz="762000" rtl="0" eaLnBrk="0" fontAlgn="base" hangingPunct="0">
              <a:lnSpc>
                <a:spcPts val="3000"/>
              </a:lnSpc>
              <a:spcBef>
                <a:spcPct val="45000"/>
              </a:spcBef>
              <a:spcAft>
                <a:spcPct val="45000"/>
              </a:spcAft>
              <a:buClr>
                <a:srgbClr val="008080"/>
              </a:buClr>
              <a:buFont typeface="Wingdings" pitchFamily="2" charset="2"/>
              <a:tabLst>
                <a:tab pos="354013" algn="l"/>
              </a:tabLst>
              <a:defRPr b="1">
                <a:solidFill>
                  <a:srgbClr val="007B78"/>
                </a:solidFill>
                <a:latin typeface="+mn-lt"/>
                <a:cs typeface="+mn-cs"/>
              </a:defRPr>
            </a:lvl2pPr>
            <a:lvl3pPr marL="1320800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 i="1">
                <a:solidFill>
                  <a:srgbClr val="CC0000"/>
                </a:solidFill>
                <a:latin typeface="+mn-lt"/>
                <a:cs typeface="+mn-cs"/>
              </a:defRPr>
            </a:lvl3pPr>
            <a:lvl4pPr marL="1728788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–"/>
              <a:tabLst>
                <a:tab pos="354013" algn="l"/>
              </a:tabLst>
              <a:defRPr sz="2000">
                <a:solidFill>
                  <a:srgbClr val="33CC33"/>
                </a:solidFill>
                <a:latin typeface="+mn-lt"/>
                <a:cs typeface="+mn-cs"/>
              </a:defRPr>
            </a:lvl4pPr>
            <a:lvl5pPr marL="2136775" indent="-228600" algn="l" defTabSz="762000" rtl="0" eaLnBrk="0" fontAlgn="base" hangingPunct="0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5pPr>
            <a:lvl6pPr marL="25939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6pPr>
            <a:lvl7pPr marL="30511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7pPr>
            <a:lvl8pPr marL="35083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8pPr>
            <a:lvl9pPr marL="3965575" indent="-228600" algn="r" defTabSz="762000" rtl="1" eaLnBrk="1" fontAlgn="base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tabLst>
                <a:tab pos="354013" algn="l"/>
              </a:tabLst>
              <a:defRPr sz="2000" b="1">
                <a:solidFill>
                  <a:srgbClr val="990099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400" b="0" dirty="0" smtClean="0">
                <a:solidFill>
                  <a:schemeClr val="tx1"/>
                </a:solidFill>
              </a:rPr>
              <a:t>Generates extra sideband, separation only with FP, limited control over relative intensities.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58827" algn="l"/>
              </a:tabLst>
            </a:pPr>
            <a:r>
              <a:rPr lang="en-US" sz="2400" b="0" dirty="0" smtClean="0">
                <a:solidFill>
                  <a:schemeClr val="tx1"/>
                </a:solidFill>
              </a:rPr>
              <a:t>Advantage</a:t>
            </a:r>
            <a:r>
              <a:rPr lang="en-US" sz="2400" b="0" dirty="0">
                <a:solidFill>
                  <a:schemeClr val="tx1"/>
                </a:solidFill>
              </a:rPr>
              <a:t>: </a:t>
            </a:r>
            <a:r>
              <a:rPr lang="en-US" sz="2400" b="0" dirty="0" smtClean="0">
                <a:solidFill>
                  <a:schemeClr val="tx1"/>
                </a:solidFill>
              </a:rPr>
              <a:t>we got it to work… </a:t>
            </a:r>
            <a:endParaRPr lang="en-US" sz="2400" b="0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43530" y="4468368"/>
            <a:ext cx="2126102" cy="871152"/>
            <a:chOff x="1243530" y="4468368"/>
            <a:chExt cx="2126102" cy="871152"/>
          </a:xfrm>
        </p:grpSpPr>
        <p:sp>
          <p:nvSpPr>
            <p:cNvPr id="72" name="Straight Connector 675"/>
            <p:cNvSpPr>
              <a:spLocks noChangeShapeType="1"/>
            </p:cNvSpPr>
            <p:nvPr/>
          </p:nvSpPr>
          <p:spPr bwMode="auto">
            <a:xfrm flipV="1">
              <a:off x="3369632" y="4468368"/>
              <a:ext cx="0" cy="324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243530" y="4640933"/>
              <a:ext cx="2126102" cy="698587"/>
              <a:chOff x="1243530" y="4640933"/>
              <a:chExt cx="2126102" cy="698587"/>
            </a:xfrm>
          </p:grpSpPr>
          <p:sp>
            <p:nvSpPr>
              <p:cNvPr id="20" name="Straight Connector 675"/>
              <p:cNvSpPr>
                <a:spLocks noChangeShapeType="1"/>
              </p:cNvSpPr>
              <p:nvPr/>
            </p:nvSpPr>
            <p:spPr bwMode="auto">
              <a:xfrm flipV="1">
                <a:off x="1243530" y="4640933"/>
                <a:ext cx="0" cy="1440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Straight Connector 675"/>
              <p:cNvSpPr>
                <a:spLocks noChangeShapeType="1"/>
              </p:cNvSpPr>
              <p:nvPr/>
            </p:nvSpPr>
            <p:spPr bwMode="auto">
              <a:xfrm flipH="1" flipV="1">
                <a:off x="1243530" y="4803484"/>
                <a:ext cx="212610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Straight Connector 675"/>
              <p:cNvSpPr>
                <a:spLocks noChangeShapeType="1"/>
              </p:cNvSpPr>
              <p:nvPr/>
            </p:nvSpPr>
            <p:spPr bwMode="auto">
              <a:xfrm flipV="1">
                <a:off x="2266473" y="4798279"/>
                <a:ext cx="0" cy="31267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" name="Rectangle 1074"/>
              <p:cNvSpPr>
                <a:spLocks noChangeArrowheads="1"/>
              </p:cNvSpPr>
              <p:nvPr/>
            </p:nvSpPr>
            <p:spPr bwMode="auto">
              <a:xfrm>
                <a:off x="2011680" y="4675101"/>
                <a:ext cx="509587" cy="254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8D0C00"/>
                </a:solidFill>
                <a:miter lim="800000"/>
                <a:headEnd/>
                <a:tailEnd/>
              </a:ln>
            </p:spPr>
            <p:txBody>
              <a:bodyPr vert="horz" wrap="square" lIns="91440" tIns="3600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  <a:ea typeface="Arial" pitchFamily="34" charset="0"/>
                    <a:cs typeface="Arial" pitchFamily="34" charset="0"/>
                  </a:rPr>
                  <a:t>PLL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Rectangle 1140"/>
              <p:cNvSpPr>
                <a:spLocks noChangeArrowheads="1"/>
              </p:cNvSpPr>
              <p:nvPr/>
            </p:nvSpPr>
            <p:spPr bwMode="auto">
              <a:xfrm flipH="1">
                <a:off x="1748925" y="5120452"/>
                <a:ext cx="1035096" cy="219068"/>
              </a:xfrm>
              <a:prstGeom prst="rect">
                <a:avLst/>
              </a:prstGeom>
              <a:solidFill>
                <a:srgbClr val="D8D8D8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36000" tIns="18000" rIns="36000" bIns="36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itchFamily="34" charset="0"/>
                    <a:ea typeface="Times New Roman" pitchFamily="18" charset="0"/>
                    <a:cs typeface="Arial" pitchFamily="34" charset="0"/>
                  </a:rPr>
                  <a:t>Freq. source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883774" y="3316149"/>
            <a:ext cx="3190205" cy="1328753"/>
            <a:chOff x="883774" y="3316149"/>
            <a:chExt cx="3190205" cy="1328753"/>
          </a:xfrm>
        </p:grpSpPr>
        <p:sp>
          <p:nvSpPr>
            <p:cNvPr id="10" name="Straight Connector 671"/>
            <p:cNvSpPr>
              <a:spLocks noChangeShapeType="1"/>
            </p:cNvSpPr>
            <p:nvPr/>
          </p:nvSpPr>
          <p:spPr bwMode="auto">
            <a:xfrm>
              <a:off x="1532748" y="4409960"/>
              <a:ext cx="4789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070"/>
            <p:cNvSpPr>
              <a:spLocks noChangeArrowheads="1"/>
            </p:cNvSpPr>
            <p:nvPr/>
          </p:nvSpPr>
          <p:spPr bwMode="auto">
            <a:xfrm>
              <a:off x="883774" y="4175018"/>
              <a:ext cx="713813" cy="4698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5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Arial" pitchFamily="34" charset="0"/>
                </a:rPr>
                <a:t>Laser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Straight Connector 671"/>
            <p:cNvSpPr>
              <a:spLocks noChangeShapeType="1"/>
            </p:cNvSpPr>
            <p:nvPr/>
          </p:nvSpPr>
          <p:spPr bwMode="auto">
            <a:xfrm>
              <a:off x="1532748" y="3722164"/>
              <a:ext cx="4789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1070"/>
            <p:cNvSpPr>
              <a:spLocks noChangeArrowheads="1"/>
            </p:cNvSpPr>
            <p:nvPr/>
          </p:nvSpPr>
          <p:spPr bwMode="auto">
            <a:xfrm>
              <a:off x="883775" y="3487222"/>
              <a:ext cx="713813" cy="4698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5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Arial" pitchFamily="34" charset="0"/>
                </a:rPr>
                <a:t>Laser 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Straight Connector 671"/>
            <p:cNvSpPr>
              <a:spLocks noChangeShapeType="1"/>
            </p:cNvSpPr>
            <p:nvPr/>
          </p:nvSpPr>
          <p:spPr bwMode="auto">
            <a:xfrm>
              <a:off x="2006600" y="3719080"/>
              <a:ext cx="684000" cy="684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Straight Connector 671"/>
            <p:cNvSpPr>
              <a:spLocks noChangeShapeType="1"/>
            </p:cNvSpPr>
            <p:nvPr/>
          </p:nvSpPr>
          <p:spPr bwMode="auto">
            <a:xfrm rot="5400000">
              <a:off x="2006600" y="3727742"/>
              <a:ext cx="684000" cy="6840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140"/>
            <p:cNvSpPr>
              <a:spLocks noChangeArrowheads="1"/>
            </p:cNvSpPr>
            <p:nvPr/>
          </p:nvSpPr>
          <p:spPr bwMode="auto">
            <a:xfrm flipH="1">
              <a:off x="2188881" y="3960208"/>
              <a:ext cx="319438" cy="219068"/>
            </a:xfrm>
            <a:prstGeom prst="rect">
              <a:avLst/>
            </a:prstGeom>
            <a:solidFill>
              <a:srgbClr val="D8D8D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36000" tIns="18000" rIns="36000" bIns="3600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Times New Roman" pitchFamily="18" charset="0"/>
                  <a:cs typeface="Arial" pitchFamily="34" charset="0"/>
                </a:rPr>
                <a:t>2x2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Straight Connector 671"/>
            <p:cNvSpPr>
              <a:spLocks noChangeShapeType="1"/>
            </p:cNvSpPr>
            <p:nvPr/>
          </p:nvSpPr>
          <p:spPr bwMode="auto">
            <a:xfrm>
              <a:off x="3161912" y="3730332"/>
              <a:ext cx="4789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Straight Connector 671"/>
            <p:cNvSpPr>
              <a:spLocks noChangeShapeType="1"/>
            </p:cNvSpPr>
            <p:nvPr/>
          </p:nvSpPr>
          <p:spPr bwMode="auto">
            <a:xfrm>
              <a:off x="2682980" y="4399800"/>
              <a:ext cx="4789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Straight Connector 671"/>
            <p:cNvSpPr>
              <a:spLocks noChangeShapeType="1"/>
            </p:cNvSpPr>
            <p:nvPr/>
          </p:nvSpPr>
          <p:spPr bwMode="auto">
            <a:xfrm>
              <a:off x="2682980" y="3730332"/>
              <a:ext cx="4789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863"/>
            <p:cNvSpPr>
              <a:spLocks noChangeArrowheads="1"/>
            </p:cNvSpPr>
            <p:nvPr/>
          </p:nvSpPr>
          <p:spPr bwMode="auto">
            <a:xfrm>
              <a:off x="3114971" y="4275449"/>
              <a:ext cx="509322" cy="255261"/>
            </a:xfrm>
            <a:prstGeom prst="rect">
              <a:avLst/>
            </a:prstGeom>
            <a:solidFill>
              <a:srgbClr val="FABF8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36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Times New Roman" pitchFamily="18" charset="0"/>
                  <a:cs typeface="Arial" pitchFamily="34" charset="0"/>
                </a:rPr>
                <a:t>PD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Text Box 1276"/>
            <p:cNvSpPr txBox="1">
              <a:spLocks noChangeArrowheads="1"/>
            </p:cNvSpPr>
            <p:nvPr/>
          </p:nvSpPr>
          <p:spPr bwMode="auto">
            <a:xfrm>
              <a:off x="3207957" y="3442175"/>
              <a:ext cx="866022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To atoms</a:t>
              </a:r>
              <a:endPara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1574728" y="3316149"/>
              <a:ext cx="606524" cy="300422"/>
              <a:chOff x="7850014" y="3208692"/>
              <a:chExt cx="712366" cy="352848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7887503" y="3399503"/>
                <a:ext cx="674877" cy="161405"/>
                <a:chOff x="3296652" y="5627434"/>
                <a:chExt cx="2000729" cy="478498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3296652" y="6105932"/>
                  <a:ext cx="22459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Freeform 109"/>
                <p:cNvSpPr/>
                <p:nvPr/>
              </p:nvSpPr>
              <p:spPr>
                <a:xfrm>
                  <a:off x="3433010" y="5627434"/>
                  <a:ext cx="729916" cy="478498"/>
                </a:xfrm>
                <a:custGeom>
                  <a:avLst/>
                  <a:gdLst>
                    <a:gd name="connsiteX0" fmla="*/ 0 w 8061158"/>
                    <a:gd name="connsiteY0" fmla="*/ 5273407 h 5284514"/>
                    <a:gd name="connsiteX1" fmla="*/ 970547 w 8061158"/>
                    <a:gd name="connsiteY1" fmla="*/ 5281428 h 5284514"/>
                    <a:gd name="connsiteX2" fmla="*/ 1379621 w 8061158"/>
                    <a:gd name="connsiteY2" fmla="*/ 5241322 h 5284514"/>
                    <a:gd name="connsiteX3" fmla="*/ 1804737 w 8061158"/>
                    <a:gd name="connsiteY3" fmla="*/ 5121007 h 5284514"/>
                    <a:gd name="connsiteX4" fmla="*/ 2213810 w 8061158"/>
                    <a:gd name="connsiteY4" fmla="*/ 4760059 h 5284514"/>
                    <a:gd name="connsiteX5" fmla="*/ 2534653 w 8061158"/>
                    <a:gd name="connsiteY5" fmla="*/ 4214628 h 5284514"/>
                    <a:gd name="connsiteX6" fmla="*/ 2767263 w 8061158"/>
                    <a:gd name="connsiteY6" fmla="*/ 3613049 h 5284514"/>
                    <a:gd name="connsiteX7" fmla="*/ 2983832 w 8061158"/>
                    <a:gd name="connsiteY7" fmla="*/ 2955322 h 5284514"/>
                    <a:gd name="connsiteX8" fmla="*/ 3168316 w 8061158"/>
                    <a:gd name="connsiteY8" fmla="*/ 2305617 h 5284514"/>
                    <a:gd name="connsiteX9" fmla="*/ 3352800 w 8061158"/>
                    <a:gd name="connsiteY9" fmla="*/ 1631849 h 5284514"/>
                    <a:gd name="connsiteX10" fmla="*/ 3513221 w 8061158"/>
                    <a:gd name="connsiteY10" fmla="*/ 1102459 h 5284514"/>
                    <a:gd name="connsiteX11" fmla="*/ 3665621 w 8061158"/>
                    <a:gd name="connsiteY11" fmla="*/ 605154 h 5284514"/>
                    <a:gd name="connsiteX12" fmla="*/ 3818021 w 8061158"/>
                    <a:gd name="connsiteY12" fmla="*/ 284312 h 5284514"/>
                    <a:gd name="connsiteX13" fmla="*/ 3938337 w 8061158"/>
                    <a:gd name="connsiteY13" fmla="*/ 115870 h 5284514"/>
                    <a:gd name="connsiteX14" fmla="*/ 4002505 w 8061158"/>
                    <a:gd name="connsiteY14" fmla="*/ 59722 h 5284514"/>
                    <a:gd name="connsiteX15" fmla="*/ 4090737 w 8061158"/>
                    <a:gd name="connsiteY15" fmla="*/ 3575 h 5284514"/>
                    <a:gd name="connsiteX16" fmla="*/ 4211053 w 8061158"/>
                    <a:gd name="connsiteY16" fmla="*/ 27638 h 5284514"/>
                    <a:gd name="connsiteX17" fmla="*/ 4387516 w 8061158"/>
                    <a:gd name="connsiteY17" fmla="*/ 204101 h 5284514"/>
                    <a:gd name="connsiteX18" fmla="*/ 4499810 w 8061158"/>
                    <a:gd name="connsiteY18" fmla="*/ 500880 h 5284514"/>
                    <a:gd name="connsiteX19" fmla="*/ 4652210 w 8061158"/>
                    <a:gd name="connsiteY19" fmla="*/ 893912 h 5284514"/>
                    <a:gd name="connsiteX20" fmla="*/ 4796589 w 8061158"/>
                    <a:gd name="connsiteY20" fmla="*/ 1351112 h 5284514"/>
                    <a:gd name="connsiteX21" fmla="*/ 4940968 w 8061158"/>
                    <a:gd name="connsiteY21" fmla="*/ 1880501 h 5284514"/>
                    <a:gd name="connsiteX22" fmla="*/ 5109410 w 8061158"/>
                    <a:gd name="connsiteY22" fmla="*/ 2498122 h 5284514"/>
                    <a:gd name="connsiteX23" fmla="*/ 5261810 w 8061158"/>
                    <a:gd name="connsiteY23" fmla="*/ 3035533 h 5284514"/>
                    <a:gd name="connsiteX24" fmla="*/ 5414210 w 8061158"/>
                    <a:gd name="connsiteY24" fmla="*/ 3540859 h 5284514"/>
                    <a:gd name="connsiteX25" fmla="*/ 5654842 w 8061158"/>
                    <a:gd name="connsiteY25" fmla="*/ 4134417 h 5284514"/>
                    <a:gd name="connsiteX26" fmla="*/ 5871410 w 8061158"/>
                    <a:gd name="connsiteY26" fmla="*/ 4559533 h 5284514"/>
                    <a:gd name="connsiteX27" fmla="*/ 6071937 w 8061158"/>
                    <a:gd name="connsiteY27" fmla="*/ 4848291 h 5284514"/>
                    <a:gd name="connsiteX28" fmla="*/ 6360695 w 8061158"/>
                    <a:gd name="connsiteY28" fmla="*/ 5080901 h 5284514"/>
                    <a:gd name="connsiteX29" fmla="*/ 6649453 w 8061158"/>
                    <a:gd name="connsiteY29" fmla="*/ 5193196 h 5284514"/>
                    <a:gd name="connsiteX30" fmla="*/ 7026442 w 8061158"/>
                    <a:gd name="connsiteY30" fmla="*/ 5249343 h 5284514"/>
                    <a:gd name="connsiteX31" fmla="*/ 7491663 w 8061158"/>
                    <a:gd name="connsiteY31" fmla="*/ 5281428 h 5284514"/>
                    <a:gd name="connsiteX32" fmla="*/ 8061158 w 8061158"/>
                    <a:gd name="connsiteY32" fmla="*/ 5281428 h 5284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8061158" h="5284514">
                      <a:moveTo>
                        <a:pt x="0" y="5273407"/>
                      </a:moveTo>
                      <a:lnTo>
                        <a:pt x="970547" y="5281428"/>
                      </a:lnTo>
                      <a:cubicBezTo>
                        <a:pt x="1200484" y="5276081"/>
                        <a:pt x="1240589" y="5268059"/>
                        <a:pt x="1379621" y="5241322"/>
                      </a:cubicBezTo>
                      <a:cubicBezTo>
                        <a:pt x="1518653" y="5214585"/>
                        <a:pt x="1665706" y="5201217"/>
                        <a:pt x="1804737" y="5121007"/>
                      </a:cubicBezTo>
                      <a:cubicBezTo>
                        <a:pt x="1943769" y="5040796"/>
                        <a:pt x="2092157" y="4911122"/>
                        <a:pt x="2213810" y="4760059"/>
                      </a:cubicBezTo>
                      <a:cubicBezTo>
                        <a:pt x="2335463" y="4608996"/>
                        <a:pt x="2442411" y="4405796"/>
                        <a:pt x="2534653" y="4214628"/>
                      </a:cubicBezTo>
                      <a:cubicBezTo>
                        <a:pt x="2626895" y="4023460"/>
                        <a:pt x="2692400" y="3822933"/>
                        <a:pt x="2767263" y="3613049"/>
                      </a:cubicBezTo>
                      <a:cubicBezTo>
                        <a:pt x="2842126" y="3403165"/>
                        <a:pt x="2916990" y="3173227"/>
                        <a:pt x="2983832" y="2955322"/>
                      </a:cubicBezTo>
                      <a:cubicBezTo>
                        <a:pt x="3050674" y="2737417"/>
                        <a:pt x="3106821" y="2526196"/>
                        <a:pt x="3168316" y="2305617"/>
                      </a:cubicBezTo>
                      <a:cubicBezTo>
                        <a:pt x="3229811" y="2085038"/>
                        <a:pt x="3295316" y="1832375"/>
                        <a:pt x="3352800" y="1631849"/>
                      </a:cubicBezTo>
                      <a:cubicBezTo>
                        <a:pt x="3410284" y="1431323"/>
                        <a:pt x="3461084" y="1273575"/>
                        <a:pt x="3513221" y="1102459"/>
                      </a:cubicBezTo>
                      <a:cubicBezTo>
                        <a:pt x="3565358" y="931343"/>
                        <a:pt x="3614821" y="741512"/>
                        <a:pt x="3665621" y="605154"/>
                      </a:cubicBezTo>
                      <a:cubicBezTo>
                        <a:pt x="3716421" y="468796"/>
                        <a:pt x="3772568" y="365859"/>
                        <a:pt x="3818021" y="284312"/>
                      </a:cubicBezTo>
                      <a:cubicBezTo>
                        <a:pt x="3863474" y="202765"/>
                        <a:pt x="3907590" y="153302"/>
                        <a:pt x="3938337" y="115870"/>
                      </a:cubicBezTo>
                      <a:cubicBezTo>
                        <a:pt x="3969084" y="78438"/>
                        <a:pt x="3977105" y="78438"/>
                        <a:pt x="4002505" y="59722"/>
                      </a:cubicBezTo>
                      <a:cubicBezTo>
                        <a:pt x="4027905" y="41006"/>
                        <a:pt x="4055979" y="8922"/>
                        <a:pt x="4090737" y="3575"/>
                      </a:cubicBezTo>
                      <a:cubicBezTo>
                        <a:pt x="4125495" y="-1772"/>
                        <a:pt x="4161590" y="-5783"/>
                        <a:pt x="4211053" y="27638"/>
                      </a:cubicBezTo>
                      <a:cubicBezTo>
                        <a:pt x="4260516" y="61059"/>
                        <a:pt x="4339390" y="125227"/>
                        <a:pt x="4387516" y="204101"/>
                      </a:cubicBezTo>
                      <a:cubicBezTo>
                        <a:pt x="4435642" y="282975"/>
                        <a:pt x="4455694" y="385911"/>
                        <a:pt x="4499810" y="500880"/>
                      </a:cubicBezTo>
                      <a:cubicBezTo>
                        <a:pt x="4543926" y="615849"/>
                        <a:pt x="4602747" y="752207"/>
                        <a:pt x="4652210" y="893912"/>
                      </a:cubicBezTo>
                      <a:cubicBezTo>
                        <a:pt x="4701673" y="1035617"/>
                        <a:pt x="4748463" y="1186681"/>
                        <a:pt x="4796589" y="1351112"/>
                      </a:cubicBezTo>
                      <a:cubicBezTo>
                        <a:pt x="4844715" y="1515543"/>
                        <a:pt x="4940968" y="1880501"/>
                        <a:pt x="4940968" y="1880501"/>
                      </a:cubicBezTo>
                      <a:cubicBezTo>
                        <a:pt x="4993105" y="2071669"/>
                        <a:pt x="5055936" y="2305617"/>
                        <a:pt x="5109410" y="2498122"/>
                      </a:cubicBezTo>
                      <a:cubicBezTo>
                        <a:pt x="5162884" y="2690627"/>
                        <a:pt x="5211010" y="2861744"/>
                        <a:pt x="5261810" y="3035533"/>
                      </a:cubicBezTo>
                      <a:cubicBezTo>
                        <a:pt x="5312610" y="3209322"/>
                        <a:pt x="5348705" y="3357712"/>
                        <a:pt x="5414210" y="3540859"/>
                      </a:cubicBezTo>
                      <a:cubicBezTo>
                        <a:pt x="5479715" y="3724006"/>
                        <a:pt x="5578642" y="3964638"/>
                        <a:pt x="5654842" y="4134417"/>
                      </a:cubicBezTo>
                      <a:cubicBezTo>
                        <a:pt x="5731042" y="4304196"/>
                        <a:pt x="5801894" y="4440554"/>
                        <a:pt x="5871410" y="4559533"/>
                      </a:cubicBezTo>
                      <a:cubicBezTo>
                        <a:pt x="5940926" y="4678512"/>
                        <a:pt x="5990390" y="4761396"/>
                        <a:pt x="6071937" y="4848291"/>
                      </a:cubicBezTo>
                      <a:cubicBezTo>
                        <a:pt x="6153484" y="4935186"/>
                        <a:pt x="6264442" y="5023417"/>
                        <a:pt x="6360695" y="5080901"/>
                      </a:cubicBezTo>
                      <a:cubicBezTo>
                        <a:pt x="6456948" y="5138385"/>
                        <a:pt x="6538495" y="5165122"/>
                        <a:pt x="6649453" y="5193196"/>
                      </a:cubicBezTo>
                      <a:cubicBezTo>
                        <a:pt x="6760411" y="5221270"/>
                        <a:pt x="6886074" y="5234638"/>
                        <a:pt x="7026442" y="5249343"/>
                      </a:cubicBezTo>
                      <a:cubicBezTo>
                        <a:pt x="7166810" y="5264048"/>
                        <a:pt x="7319210" y="5276081"/>
                        <a:pt x="7491663" y="5281428"/>
                      </a:cubicBezTo>
                      <a:cubicBezTo>
                        <a:pt x="7664116" y="5286775"/>
                        <a:pt x="7862637" y="5284101"/>
                        <a:pt x="8061158" y="5281428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11" name="Freeform 110"/>
                <p:cNvSpPr/>
                <p:nvPr/>
              </p:nvSpPr>
              <p:spPr>
                <a:xfrm>
                  <a:off x="4290500" y="5627434"/>
                  <a:ext cx="729916" cy="478498"/>
                </a:xfrm>
                <a:custGeom>
                  <a:avLst/>
                  <a:gdLst>
                    <a:gd name="connsiteX0" fmla="*/ 0 w 8061158"/>
                    <a:gd name="connsiteY0" fmla="*/ 5273407 h 5284514"/>
                    <a:gd name="connsiteX1" fmla="*/ 970547 w 8061158"/>
                    <a:gd name="connsiteY1" fmla="*/ 5281428 h 5284514"/>
                    <a:gd name="connsiteX2" fmla="*/ 1379621 w 8061158"/>
                    <a:gd name="connsiteY2" fmla="*/ 5241322 h 5284514"/>
                    <a:gd name="connsiteX3" fmla="*/ 1804737 w 8061158"/>
                    <a:gd name="connsiteY3" fmla="*/ 5121007 h 5284514"/>
                    <a:gd name="connsiteX4" fmla="*/ 2213810 w 8061158"/>
                    <a:gd name="connsiteY4" fmla="*/ 4760059 h 5284514"/>
                    <a:gd name="connsiteX5" fmla="*/ 2534653 w 8061158"/>
                    <a:gd name="connsiteY5" fmla="*/ 4214628 h 5284514"/>
                    <a:gd name="connsiteX6" fmla="*/ 2767263 w 8061158"/>
                    <a:gd name="connsiteY6" fmla="*/ 3613049 h 5284514"/>
                    <a:gd name="connsiteX7" fmla="*/ 2983832 w 8061158"/>
                    <a:gd name="connsiteY7" fmla="*/ 2955322 h 5284514"/>
                    <a:gd name="connsiteX8" fmla="*/ 3168316 w 8061158"/>
                    <a:gd name="connsiteY8" fmla="*/ 2305617 h 5284514"/>
                    <a:gd name="connsiteX9" fmla="*/ 3352800 w 8061158"/>
                    <a:gd name="connsiteY9" fmla="*/ 1631849 h 5284514"/>
                    <a:gd name="connsiteX10" fmla="*/ 3513221 w 8061158"/>
                    <a:gd name="connsiteY10" fmla="*/ 1102459 h 5284514"/>
                    <a:gd name="connsiteX11" fmla="*/ 3665621 w 8061158"/>
                    <a:gd name="connsiteY11" fmla="*/ 605154 h 5284514"/>
                    <a:gd name="connsiteX12" fmla="*/ 3818021 w 8061158"/>
                    <a:gd name="connsiteY12" fmla="*/ 284312 h 5284514"/>
                    <a:gd name="connsiteX13" fmla="*/ 3938337 w 8061158"/>
                    <a:gd name="connsiteY13" fmla="*/ 115870 h 5284514"/>
                    <a:gd name="connsiteX14" fmla="*/ 4002505 w 8061158"/>
                    <a:gd name="connsiteY14" fmla="*/ 59722 h 5284514"/>
                    <a:gd name="connsiteX15" fmla="*/ 4090737 w 8061158"/>
                    <a:gd name="connsiteY15" fmla="*/ 3575 h 5284514"/>
                    <a:gd name="connsiteX16" fmla="*/ 4211053 w 8061158"/>
                    <a:gd name="connsiteY16" fmla="*/ 27638 h 5284514"/>
                    <a:gd name="connsiteX17" fmla="*/ 4387516 w 8061158"/>
                    <a:gd name="connsiteY17" fmla="*/ 204101 h 5284514"/>
                    <a:gd name="connsiteX18" fmla="*/ 4499810 w 8061158"/>
                    <a:gd name="connsiteY18" fmla="*/ 500880 h 5284514"/>
                    <a:gd name="connsiteX19" fmla="*/ 4652210 w 8061158"/>
                    <a:gd name="connsiteY19" fmla="*/ 893912 h 5284514"/>
                    <a:gd name="connsiteX20" fmla="*/ 4796589 w 8061158"/>
                    <a:gd name="connsiteY20" fmla="*/ 1351112 h 5284514"/>
                    <a:gd name="connsiteX21" fmla="*/ 4940968 w 8061158"/>
                    <a:gd name="connsiteY21" fmla="*/ 1880501 h 5284514"/>
                    <a:gd name="connsiteX22" fmla="*/ 5109410 w 8061158"/>
                    <a:gd name="connsiteY22" fmla="*/ 2498122 h 5284514"/>
                    <a:gd name="connsiteX23" fmla="*/ 5261810 w 8061158"/>
                    <a:gd name="connsiteY23" fmla="*/ 3035533 h 5284514"/>
                    <a:gd name="connsiteX24" fmla="*/ 5414210 w 8061158"/>
                    <a:gd name="connsiteY24" fmla="*/ 3540859 h 5284514"/>
                    <a:gd name="connsiteX25" fmla="*/ 5654842 w 8061158"/>
                    <a:gd name="connsiteY25" fmla="*/ 4134417 h 5284514"/>
                    <a:gd name="connsiteX26" fmla="*/ 5871410 w 8061158"/>
                    <a:gd name="connsiteY26" fmla="*/ 4559533 h 5284514"/>
                    <a:gd name="connsiteX27" fmla="*/ 6071937 w 8061158"/>
                    <a:gd name="connsiteY27" fmla="*/ 4848291 h 5284514"/>
                    <a:gd name="connsiteX28" fmla="*/ 6360695 w 8061158"/>
                    <a:gd name="connsiteY28" fmla="*/ 5080901 h 5284514"/>
                    <a:gd name="connsiteX29" fmla="*/ 6649453 w 8061158"/>
                    <a:gd name="connsiteY29" fmla="*/ 5193196 h 5284514"/>
                    <a:gd name="connsiteX30" fmla="*/ 7026442 w 8061158"/>
                    <a:gd name="connsiteY30" fmla="*/ 5249343 h 5284514"/>
                    <a:gd name="connsiteX31" fmla="*/ 7491663 w 8061158"/>
                    <a:gd name="connsiteY31" fmla="*/ 5281428 h 5284514"/>
                    <a:gd name="connsiteX32" fmla="*/ 8061158 w 8061158"/>
                    <a:gd name="connsiteY32" fmla="*/ 5281428 h 5284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8061158" h="5284514">
                      <a:moveTo>
                        <a:pt x="0" y="5273407"/>
                      </a:moveTo>
                      <a:lnTo>
                        <a:pt x="970547" y="5281428"/>
                      </a:lnTo>
                      <a:cubicBezTo>
                        <a:pt x="1200484" y="5276081"/>
                        <a:pt x="1240589" y="5268059"/>
                        <a:pt x="1379621" y="5241322"/>
                      </a:cubicBezTo>
                      <a:cubicBezTo>
                        <a:pt x="1518653" y="5214585"/>
                        <a:pt x="1665706" y="5201217"/>
                        <a:pt x="1804737" y="5121007"/>
                      </a:cubicBezTo>
                      <a:cubicBezTo>
                        <a:pt x="1943769" y="5040796"/>
                        <a:pt x="2092157" y="4911122"/>
                        <a:pt x="2213810" y="4760059"/>
                      </a:cubicBezTo>
                      <a:cubicBezTo>
                        <a:pt x="2335463" y="4608996"/>
                        <a:pt x="2442411" y="4405796"/>
                        <a:pt x="2534653" y="4214628"/>
                      </a:cubicBezTo>
                      <a:cubicBezTo>
                        <a:pt x="2626895" y="4023460"/>
                        <a:pt x="2692400" y="3822933"/>
                        <a:pt x="2767263" y="3613049"/>
                      </a:cubicBezTo>
                      <a:cubicBezTo>
                        <a:pt x="2842126" y="3403165"/>
                        <a:pt x="2916990" y="3173227"/>
                        <a:pt x="2983832" y="2955322"/>
                      </a:cubicBezTo>
                      <a:cubicBezTo>
                        <a:pt x="3050674" y="2737417"/>
                        <a:pt x="3106821" y="2526196"/>
                        <a:pt x="3168316" y="2305617"/>
                      </a:cubicBezTo>
                      <a:cubicBezTo>
                        <a:pt x="3229811" y="2085038"/>
                        <a:pt x="3295316" y="1832375"/>
                        <a:pt x="3352800" y="1631849"/>
                      </a:cubicBezTo>
                      <a:cubicBezTo>
                        <a:pt x="3410284" y="1431323"/>
                        <a:pt x="3461084" y="1273575"/>
                        <a:pt x="3513221" y="1102459"/>
                      </a:cubicBezTo>
                      <a:cubicBezTo>
                        <a:pt x="3565358" y="931343"/>
                        <a:pt x="3614821" y="741512"/>
                        <a:pt x="3665621" y="605154"/>
                      </a:cubicBezTo>
                      <a:cubicBezTo>
                        <a:pt x="3716421" y="468796"/>
                        <a:pt x="3772568" y="365859"/>
                        <a:pt x="3818021" y="284312"/>
                      </a:cubicBezTo>
                      <a:cubicBezTo>
                        <a:pt x="3863474" y="202765"/>
                        <a:pt x="3907590" y="153302"/>
                        <a:pt x="3938337" y="115870"/>
                      </a:cubicBezTo>
                      <a:cubicBezTo>
                        <a:pt x="3969084" y="78438"/>
                        <a:pt x="3977105" y="78438"/>
                        <a:pt x="4002505" y="59722"/>
                      </a:cubicBezTo>
                      <a:cubicBezTo>
                        <a:pt x="4027905" y="41006"/>
                        <a:pt x="4055979" y="8922"/>
                        <a:pt x="4090737" y="3575"/>
                      </a:cubicBezTo>
                      <a:cubicBezTo>
                        <a:pt x="4125495" y="-1772"/>
                        <a:pt x="4161590" y="-5783"/>
                        <a:pt x="4211053" y="27638"/>
                      </a:cubicBezTo>
                      <a:cubicBezTo>
                        <a:pt x="4260516" y="61059"/>
                        <a:pt x="4339390" y="125227"/>
                        <a:pt x="4387516" y="204101"/>
                      </a:cubicBezTo>
                      <a:cubicBezTo>
                        <a:pt x="4435642" y="282975"/>
                        <a:pt x="4455694" y="385911"/>
                        <a:pt x="4499810" y="500880"/>
                      </a:cubicBezTo>
                      <a:cubicBezTo>
                        <a:pt x="4543926" y="615849"/>
                        <a:pt x="4602747" y="752207"/>
                        <a:pt x="4652210" y="893912"/>
                      </a:cubicBezTo>
                      <a:cubicBezTo>
                        <a:pt x="4701673" y="1035617"/>
                        <a:pt x="4748463" y="1186681"/>
                        <a:pt x="4796589" y="1351112"/>
                      </a:cubicBezTo>
                      <a:cubicBezTo>
                        <a:pt x="4844715" y="1515543"/>
                        <a:pt x="4940968" y="1880501"/>
                        <a:pt x="4940968" y="1880501"/>
                      </a:cubicBezTo>
                      <a:cubicBezTo>
                        <a:pt x="4993105" y="2071669"/>
                        <a:pt x="5055936" y="2305617"/>
                        <a:pt x="5109410" y="2498122"/>
                      </a:cubicBezTo>
                      <a:cubicBezTo>
                        <a:pt x="5162884" y="2690627"/>
                        <a:pt x="5211010" y="2861744"/>
                        <a:pt x="5261810" y="3035533"/>
                      </a:cubicBezTo>
                      <a:cubicBezTo>
                        <a:pt x="5312610" y="3209322"/>
                        <a:pt x="5348705" y="3357712"/>
                        <a:pt x="5414210" y="3540859"/>
                      </a:cubicBezTo>
                      <a:cubicBezTo>
                        <a:pt x="5479715" y="3724006"/>
                        <a:pt x="5578642" y="3964638"/>
                        <a:pt x="5654842" y="4134417"/>
                      </a:cubicBezTo>
                      <a:cubicBezTo>
                        <a:pt x="5731042" y="4304196"/>
                        <a:pt x="5801894" y="4440554"/>
                        <a:pt x="5871410" y="4559533"/>
                      </a:cubicBezTo>
                      <a:cubicBezTo>
                        <a:pt x="5940926" y="4678512"/>
                        <a:pt x="5990390" y="4761396"/>
                        <a:pt x="6071937" y="4848291"/>
                      </a:cubicBezTo>
                      <a:cubicBezTo>
                        <a:pt x="6153484" y="4935186"/>
                        <a:pt x="6264442" y="5023417"/>
                        <a:pt x="6360695" y="5080901"/>
                      </a:cubicBezTo>
                      <a:cubicBezTo>
                        <a:pt x="6456948" y="5138385"/>
                        <a:pt x="6538495" y="5165122"/>
                        <a:pt x="6649453" y="5193196"/>
                      </a:cubicBezTo>
                      <a:cubicBezTo>
                        <a:pt x="6760411" y="5221270"/>
                        <a:pt x="6886074" y="5234638"/>
                        <a:pt x="7026442" y="5249343"/>
                      </a:cubicBezTo>
                      <a:cubicBezTo>
                        <a:pt x="7166810" y="5264048"/>
                        <a:pt x="7319210" y="5276081"/>
                        <a:pt x="7491663" y="5281428"/>
                      </a:cubicBezTo>
                      <a:cubicBezTo>
                        <a:pt x="7664116" y="5286775"/>
                        <a:pt x="7862637" y="5284101"/>
                        <a:pt x="8061158" y="5281428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166556" y="6105932"/>
                  <a:ext cx="2129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5020416" y="6105932"/>
                  <a:ext cx="276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Straight Arrow Connector 105"/>
              <p:cNvCxnSpPr/>
              <p:nvPr/>
            </p:nvCxnSpPr>
            <p:spPr>
              <a:xfrm flipV="1">
                <a:off x="8459237" y="3283602"/>
                <a:ext cx="0" cy="27793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8110765" y="3209883"/>
                <a:ext cx="391985" cy="253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F=1</a:t>
                </a:r>
                <a:endParaRPr lang="en-US" sz="800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7850014" y="3208692"/>
                <a:ext cx="391985" cy="253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F=2</a:t>
                </a:r>
                <a:endParaRPr lang="en-US" sz="800" dirty="0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1620734" y="4187266"/>
            <a:ext cx="574605" cy="137423"/>
            <a:chOff x="3296652" y="5627434"/>
            <a:chExt cx="2000729" cy="478498"/>
          </a:xfrm>
        </p:grpSpPr>
        <p:cxnSp>
          <p:nvCxnSpPr>
            <p:cNvPr id="119" name="Straight Connector 118"/>
            <p:cNvCxnSpPr/>
            <p:nvPr/>
          </p:nvCxnSpPr>
          <p:spPr>
            <a:xfrm>
              <a:off x="3296652" y="6105932"/>
              <a:ext cx="2245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Freeform 119"/>
            <p:cNvSpPr/>
            <p:nvPr/>
          </p:nvSpPr>
          <p:spPr>
            <a:xfrm>
              <a:off x="3433010" y="5627434"/>
              <a:ext cx="729916" cy="478498"/>
            </a:xfrm>
            <a:custGeom>
              <a:avLst/>
              <a:gdLst>
                <a:gd name="connsiteX0" fmla="*/ 0 w 8061158"/>
                <a:gd name="connsiteY0" fmla="*/ 5273407 h 5284514"/>
                <a:gd name="connsiteX1" fmla="*/ 970547 w 8061158"/>
                <a:gd name="connsiteY1" fmla="*/ 5281428 h 5284514"/>
                <a:gd name="connsiteX2" fmla="*/ 1379621 w 8061158"/>
                <a:gd name="connsiteY2" fmla="*/ 5241322 h 5284514"/>
                <a:gd name="connsiteX3" fmla="*/ 1804737 w 8061158"/>
                <a:gd name="connsiteY3" fmla="*/ 5121007 h 5284514"/>
                <a:gd name="connsiteX4" fmla="*/ 2213810 w 8061158"/>
                <a:gd name="connsiteY4" fmla="*/ 4760059 h 5284514"/>
                <a:gd name="connsiteX5" fmla="*/ 2534653 w 8061158"/>
                <a:gd name="connsiteY5" fmla="*/ 4214628 h 5284514"/>
                <a:gd name="connsiteX6" fmla="*/ 2767263 w 8061158"/>
                <a:gd name="connsiteY6" fmla="*/ 3613049 h 5284514"/>
                <a:gd name="connsiteX7" fmla="*/ 2983832 w 8061158"/>
                <a:gd name="connsiteY7" fmla="*/ 2955322 h 5284514"/>
                <a:gd name="connsiteX8" fmla="*/ 3168316 w 8061158"/>
                <a:gd name="connsiteY8" fmla="*/ 2305617 h 5284514"/>
                <a:gd name="connsiteX9" fmla="*/ 3352800 w 8061158"/>
                <a:gd name="connsiteY9" fmla="*/ 1631849 h 5284514"/>
                <a:gd name="connsiteX10" fmla="*/ 3513221 w 8061158"/>
                <a:gd name="connsiteY10" fmla="*/ 1102459 h 5284514"/>
                <a:gd name="connsiteX11" fmla="*/ 3665621 w 8061158"/>
                <a:gd name="connsiteY11" fmla="*/ 605154 h 5284514"/>
                <a:gd name="connsiteX12" fmla="*/ 3818021 w 8061158"/>
                <a:gd name="connsiteY12" fmla="*/ 284312 h 5284514"/>
                <a:gd name="connsiteX13" fmla="*/ 3938337 w 8061158"/>
                <a:gd name="connsiteY13" fmla="*/ 115870 h 5284514"/>
                <a:gd name="connsiteX14" fmla="*/ 4002505 w 8061158"/>
                <a:gd name="connsiteY14" fmla="*/ 59722 h 5284514"/>
                <a:gd name="connsiteX15" fmla="*/ 4090737 w 8061158"/>
                <a:gd name="connsiteY15" fmla="*/ 3575 h 5284514"/>
                <a:gd name="connsiteX16" fmla="*/ 4211053 w 8061158"/>
                <a:gd name="connsiteY16" fmla="*/ 27638 h 5284514"/>
                <a:gd name="connsiteX17" fmla="*/ 4387516 w 8061158"/>
                <a:gd name="connsiteY17" fmla="*/ 204101 h 5284514"/>
                <a:gd name="connsiteX18" fmla="*/ 4499810 w 8061158"/>
                <a:gd name="connsiteY18" fmla="*/ 500880 h 5284514"/>
                <a:gd name="connsiteX19" fmla="*/ 4652210 w 8061158"/>
                <a:gd name="connsiteY19" fmla="*/ 893912 h 5284514"/>
                <a:gd name="connsiteX20" fmla="*/ 4796589 w 8061158"/>
                <a:gd name="connsiteY20" fmla="*/ 1351112 h 5284514"/>
                <a:gd name="connsiteX21" fmla="*/ 4940968 w 8061158"/>
                <a:gd name="connsiteY21" fmla="*/ 1880501 h 5284514"/>
                <a:gd name="connsiteX22" fmla="*/ 5109410 w 8061158"/>
                <a:gd name="connsiteY22" fmla="*/ 2498122 h 5284514"/>
                <a:gd name="connsiteX23" fmla="*/ 5261810 w 8061158"/>
                <a:gd name="connsiteY23" fmla="*/ 3035533 h 5284514"/>
                <a:gd name="connsiteX24" fmla="*/ 5414210 w 8061158"/>
                <a:gd name="connsiteY24" fmla="*/ 3540859 h 5284514"/>
                <a:gd name="connsiteX25" fmla="*/ 5654842 w 8061158"/>
                <a:gd name="connsiteY25" fmla="*/ 4134417 h 5284514"/>
                <a:gd name="connsiteX26" fmla="*/ 5871410 w 8061158"/>
                <a:gd name="connsiteY26" fmla="*/ 4559533 h 5284514"/>
                <a:gd name="connsiteX27" fmla="*/ 6071937 w 8061158"/>
                <a:gd name="connsiteY27" fmla="*/ 4848291 h 5284514"/>
                <a:gd name="connsiteX28" fmla="*/ 6360695 w 8061158"/>
                <a:gd name="connsiteY28" fmla="*/ 5080901 h 5284514"/>
                <a:gd name="connsiteX29" fmla="*/ 6649453 w 8061158"/>
                <a:gd name="connsiteY29" fmla="*/ 5193196 h 5284514"/>
                <a:gd name="connsiteX30" fmla="*/ 7026442 w 8061158"/>
                <a:gd name="connsiteY30" fmla="*/ 5249343 h 5284514"/>
                <a:gd name="connsiteX31" fmla="*/ 7491663 w 8061158"/>
                <a:gd name="connsiteY31" fmla="*/ 5281428 h 5284514"/>
                <a:gd name="connsiteX32" fmla="*/ 8061158 w 8061158"/>
                <a:gd name="connsiteY32" fmla="*/ 5281428 h 528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61158" h="5284514">
                  <a:moveTo>
                    <a:pt x="0" y="5273407"/>
                  </a:moveTo>
                  <a:lnTo>
                    <a:pt x="970547" y="5281428"/>
                  </a:lnTo>
                  <a:cubicBezTo>
                    <a:pt x="1200484" y="5276081"/>
                    <a:pt x="1240589" y="5268059"/>
                    <a:pt x="1379621" y="5241322"/>
                  </a:cubicBezTo>
                  <a:cubicBezTo>
                    <a:pt x="1518653" y="5214585"/>
                    <a:pt x="1665706" y="5201217"/>
                    <a:pt x="1804737" y="5121007"/>
                  </a:cubicBezTo>
                  <a:cubicBezTo>
                    <a:pt x="1943769" y="5040796"/>
                    <a:pt x="2092157" y="4911122"/>
                    <a:pt x="2213810" y="4760059"/>
                  </a:cubicBezTo>
                  <a:cubicBezTo>
                    <a:pt x="2335463" y="4608996"/>
                    <a:pt x="2442411" y="4405796"/>
                    <a:pt x="2534653" y="4214628"/>
                  </a:cubicBezTo>
                  <a:cubicBezTo>
                    <a:pt x="2626895" y="4023460"/>
                    <a:pt x="2692400" y="3822933"/>
                    <a:pt x="2767263" y="3613049"/>
                  </a:cubicBezTo>
                  <a:cubicBezTo>
                    <a:pt x="2842126" y="3403165"/>
                    <a:pt x="2916990" y="3173227"/>
                    <a:pt x="2983832" y="2955322"/>
                  </a:cubicBezTo>
                  <a:cubicBezTo>
                    <a:pt x="3050674" y="2737417"/>
                    <a:pt x="3106821" y="2526196"/>
                    <a:pt x="3168316" y="2305617"/>
                  </a:cubicBezTo>
                  <a:cubicBezTo>
                    <a:pt x="3229811" y="2085038"/>
                    <a:pt x="3295316" y="1832375"/>
                    <a:pt x="3352800" y="1631849"/>
                  </a:cubicBezTo>
                  <a:cubicBezTo>
                    <a:pt x="3410284" y="1431323"/>
                    <a:pt x="3461084" y="1273575"/>
                    <a:pt x="3513221" y="1102459"/>
                  </a:cubicBezTo>
                  <a:cubicBezTo>
                    <a:pt x="3565358" y="931343"/>
                    <a:pt x="3614821" y="741512"/>
                    <a:pt x="3665621" y="605154"/>
                  </a:cubicBezTo>
                  <a:cubicBezTo>
                    <a:pt x="3716421" y="468796"/>
                    <a:pt x="3772568" y="365859"/>
                    <a:pt x="3818021" y="284312"/>
                  </a:cubicBezTo>
                  <a:cubicBezTo>
                    <a:pt x="3863474" y="202765"/>
                    <a:pt x="3907590" y="153302"/>
                    <a:pt x="3938337" y="115870"/>
                  </a:cubicBezTo>
                  <a:cubicBezTo>
                    <a:pt x="3969084" y="78438"/>
                    <a:pt x="3977105" y="78438"/>
                    <a:pt x="4002505" y="59722"/>
                  </a:cubicBezTo>
                  <a:cubicBezTo>
                    <a:pt x="4027905" y="41006"/>
                    <a:pt x="4055979" y="8922"/>
                    <a:pt x="4090737" y="3575"/>
                  </a:cubicBezTo>
                  <a:cubicBezTo>
                    <a:pt x="4125495" y="-1772"/>
                    <a:pt x="4161590" y="-5783"/>
                    <a:pt x="4211053" y="27638"/>
                  </a:cubicBezTo>
                  <a:cubicBezTo>
                    <a:pt x="4260516" y="61059"/>
                    <a:pt x="4339390" y="125227"/>
                    <a:pt x="4387516" y="204101"/>
                  </a:cubicBezTo>
                  <a:cubicBezTo>
                    <a:pt x="4435642" y="282975"/>
                    <a:pt x="4455694" y="385911"/>
                    <a:pt x="4499810" y="500880"/>
                  </a:cubicBezTo>
                  <a:cubicBezTo>
                    <a:pt x="4543926" y="615849"/>
                    <a:pt x="4602747" y="752207"/>
                    <a:pt x="4652210" y="893912"/>
                  </a:cubicBezTo>
                  <a:cubicBezTo>
                    <a:pt x="4701673" y="1035617"/>
                    <a:pt x="4748463" y="1186681"/>
                    <a:pt x="4796589" y="1351112"/>
                  </a:cubicBezTo>
                  <a:cubicBezTo>
                    <a:pt x="4844715" y="1515543"/>
                    <a:pt x="4940968" y="1880501"/>
                    <a:pt x="4940968" y="1880501"/>
                  </a:cubicBezTo>
                  <a:cubicBezTo>
                    <a:pt x="4993105" y="2071669"/>
                    <a:pt x="5055936" y="2305617"/>
                    <a:pt x="5109410" y="2498122"/>
                  </a:cubicBezTo>
                  <a:cubicBezTo>
                    <a:pt x="5162884" y="2690627"/>
                    <a:pt x="5211010" y="2861744"/>
                    <a:pt x="5261810" y="3035533"/>
                  </a:cubicBezTo>
                  <a:cubicBezTo>
                    <a:pt x="5312610" y="3209322"/>
                    <a:pt x="5348705" y="3357712"/>
                    <a:pt x="5414210" y="3540859"/>
                  </a:cubicBezTo>
                  <a:cubicBezTo>
                    <a:pt x="5479715" y="3724006"/>
                    <a:pt x="5578642" y="3964638"/>
                    <a:pt x="5654842" y="4134417"/>
                  </a:cubicBezTo>
                  <a:cubicBezTo>
                    <a:pt x="5731042" y="4304196"/>
                    <a:pt x="5801894" y="4440554"/>
                    <a:pt x="5871410" y="4559533"/>
                  </a:cubicBezTo>
                  <a:cubicBezTo>
                    <a:pt x="5940926" y="4678512"/>
                    <a:pt x="5990390" y="4761396"/>
                    <a:pt x="6071937" y="4848291"/>
                  </a:cubicBezTo>
                  <a:cubicBezTo>
                    <a:pt x="6153484" y="4935186"/>
                    <a:pt x="6264442" y="5023417"/>
                    <a:pt x="6360695" y="5080901"/>
                  </a:cubicBezTo>
                  <a:cubicBezTo>
                    <a:pt x="6456948" y="5138385"/>
                    <a:pt x="6538495" y="5165122"/>
                    <a:pt x="6649453" y="5193196"/>
                  </a:cubicBezTo>
                  <a:cubicBezTo>
                    <a:pt x="6760411" y="5221270"/>
                    <a:pt x="6886074" y="5234638"/>
                    <a:pt x="7026442" y="5249343"/>
                  </a:cubicBezTo>
                  <a:cubicBezTo>
                    <a:pt x="7166810" y="5264048"/>
                    <a:pt x="7319210" y="5276081"/>
                    <a:pt x="7491663" y="5281428"/>
                  </a:cubicBezTo>
                  <a:cubicBezTo>
                    <a:pt x="7664116" y="5286775"/>
                    <a:pt x="7862637" y="5284101"/>
                    <a:pt x="8061158" y="528142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4290500" y="5627434"/>
              <a:ext cx="729916" cy="478498"/>
            </a:xfrm>
            <a:custGeom>
              <a:avLst/>
              <a:gdLst>
                <a:gd name="connsiteX0" fmla="*/ 0 w 8061158"/>
                <a:gd name="connsiteY0" fmla="*/ 5273407 h 5284514"/>
                <a:gd name="connsiteX1" fmla="*/ 970547 w 8061158"/>
                <a:gd name="connsiteY1" fmla="*/ 5281428 h 5284514"/>
                <a:gd name="connsiteX2" fmla="*/ 1379621 w 8061158"/>
                <a:gd name="connsiteY2" fmla="*/ 5241322 h 5284514"/>
                <a:gd name="connsiteX3" fmla="*/ 1804737 w 8061158"/>
                <a:gd name="connsiteY3" fmla="*/ 5121007 h 5284514"/>
                <a:gd name="connsiteX4" fmla="*/ 2213810 w 8061158"/>
                <a:gd name="connsiteY4" fmla="*/ 4760059 h 5284514"/>
                <a:gd name="connsiteX5" fmla="*/ 2534653 w 8061158"/>
                <a:gd name="connsiteY5" fmla="*/ 4214628 h 5284514"/>
                <a:gd name="connsiteX6" fmla="*/ 2767263 w 8061158"/>
                <a:gd name="connsiteY6" fmla="*/ 3613049 h 5284514"/>
                <a:gd name="connsiteX7" fmla="*/ 2983832 w 8061158"/>
                <a:gd name="connsiteY7" fmla="*/ 2955322 h 5284514"/>
                <a:gd name="connsiteX8" fmla="*/ 3168316 w 8061158"/>
                <a:gd name="connsiteY8" fmla="*/ 2305617 h 5284514"/>
                <a:gd name="connsiteX9" fmla="*/ 3352800 w 8061158"/>
                <a:gd name="connsiteY9" fmla="*/ 1631849 h 5284514"/>
                <a:gd name="connsiteX10" fmla="*/ 3513221 w 8061158"/>
                <a:gd name="connsiteY10" fmla="*/ 1102459 h 5284514"/>
                <a:gd name="connsiteX11" fmla="*/ 3665621 w 8061158"/>
                <a:gd name="connsiteY11" fmla="*/ 605154 h 5284514"/>
                <a:gd name="connsiteX12" fmla="*/ 3818021 w 8061158"/>
                <a:gd name="connsiteY12" fmla="*/ 284312 h 5284514"/>
                <a:gd name="connsiteX13" fmla="*/ 3938337 w 8061158"/>
                <a:gd name="connsiteY13" fmla="*/ 115870 h 5284514"/>
                <a:gd name="connsiteX14" fmla="*/ 4002505 w 8061158"/>
                <a:gd name="connsiteY14" fmla="*/ 59722 h 5284514"/>
                <a:gd name="connsiteX15" fmla="*/ 4090737 w 8061158"/>
                <a:gd name="connsiteY15" fmla="*/ 3575 h 5284514"/>
                <a:gd name="connsiteX16" fmla="*/ 4211053 w 8061158"/>
                <a:gd name="connsiteY16" fmla="*/ 27638 h 5284514"/>
                <a:gd name="connsiteX17" fmla="*/ 4387516 w 8061158"/>
                <a:gd name="connsiteY17" fmla="*/ 204101 h 5284514"/>
                <a:gd name="connsiteX18" fmla="*/ 4499810 w 8061158"/>
                <a:gd name="connsiteY18" fmla="*/ 500880 h 5284514"/>
                <a:gd name="connsiteX19" fmla="*/ 4652210 w 8061158"/>
                <a:gd name="connsiteY19" fmla="*/ 893912 h 5284514"/>
                <a:gd name="connsiteX20" fmla="*/ 4796589 w 8061158"/>
                <a:gd name="connsiteY20" fmla="*/ 1351112 h 5284514"/>
                <a:gd name="connsiteX21" fmla="*/ 4940968 w 8061158"/>
                <a:gd name="connsiteY21" fmla="*/ 1880501 h 5284514"/>
                <a:gd name="connsiteX22" fmla="*/ 5109410 w 8061158"/>
                <a:gd name="connsiteY22" fmla="*/ 2498122 h 5284514"/>
                <a:gd name="connsiteX23" fmla="*/ 5261810 w 8061158"/>
                <a:gd name="connsiteY23" fmla="*/ 3035533 h 5284514"/>
                <a:gd name="connsiteX24" fmla="*/ 5414210 w 8061158"/>
                <a:gd name="connsiteY24" fmla="*/ 3540859 h 5284514"/>
                <a:gd name="connsiteX25" fmla="*/ 5654842 w 8061158"/>
                <a:gd name="connsiteY25" fmla="*/ 4134417 h 5284514"/>
                <a:gd name="connsiteX26" fmla="*/ 5871410 w 8061158"/>
                <a:gd name="connsiteY26" fmla="*/ 4559533 h 5284514"/>
                <a:gd name="connsiteX27" fmla="*/ 6071937 w 8061158"/>
                <a:gd name="connsiteY27" fmla="*/ 4848291 h 5284514"/>
                <a:gd name="connsiteX28" fmla="*/ 6360695 w 8061158"/>
                <a:gd name="connsiteY28" fmla="*/ 5080901 h 5284514"/>
                <a:gd name="connsiteX29" fmla="*/ 6649453 w 8061158"/>
                <a:gd name="connsiteY29" fmla="*/ 5193196 h 5284514"/>
                <a:gd name="connsiteX30" fmla="*/ 7026442 w 8061158"/>
                <a:gd name="connsiteY30" fmla="*/ 5249343 h 5284514"/>
                <a:gd name="connsiteX31" fmla="*/ 7491663 w 8061158"/>
                <a:gd name="connsiteY31" fmla="*/ 5281428 h 5284514"/>
                <a:gd name="connsiteX32" fmla="*/ 8061158 w 8061158"/>
                <a:gd name="connsiteY32" fmla="*/ 5281428 h 528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61158" h="5284514">
                  <a:moveTo>
                    <a:pt x="0" y="5273407"/>
                  </a:moveTo>
                  <a:lnTo>
                    <a:pt x="970547" y="5281428"/>
                  </a:lnTo>
                  <a:cubicBezTo>
                    <a:pt x="1200484" y="5276081"/>
                    <a:pt x="1240589" y="5268059"/>
                    <a:pt x="1379621" y="5241322"/>
                  </a:cubicBezTo>
                  <a:cubicBezTo>
                    <a:pt x="1518653" y="5214585"/>
                    <a:pt x="1665706" y="5201217"/>
                    <a:pt x="1804737" y="5121007"/>
                  </a:cubicBezTo>
                  <a:cubicBezTo>
                    <a:pt x="1943769" y="5040796"/>
                    <a:pt x="2092157" y="4911122"/>
                    <a:pt x="2213810" y="4760059"/>
                  </a:cubicBezTo>
                  <a:cubicBezTo>
                    <a:pt x="2335463" y="4608996"/>
                    <a:pt x="2442411" y="4405796"/>
                    <a:pt x="2534653" y="4214628"/>
                  </a:cubicBezTo>
                  <a:cubicBezTo>
                    <a:pt x="2626895" y="4023460"/>
                    <a:pt x="2692400" y="3822933"/>
                    <a:pt x="2767263" y="3613049"/>
                  </a:cubicBezTo>
                  <a:cubicBezTo>
                    <a:pt x="2842126" y="3403165"/>
                    <a:pt x="2916990" y="3173227"/>
                    <a:pt x="2983832" y="2955322"/>
                  </a:cubicBezTo>
                  <a:cubicBezTo>
                    <a:pt x="3050674" y="2737417"/>
                    <a:pt x="3106821" y="2526196"/>
                    <a:pt x="3168316" y="2305617"/>
                  </a:cubicBezTo>
                  <a:cubicBezTo>
                    <a:pt x="3229811" y="2085038"/>
                    <a:pt x="3295316" y="1832375"/>
                    <a:pt x="3352800" y="1631849"/>
                  </a:cubicBezTo>
                  <a:cubicBezTo>
                    <a:pt x="3410284" y="1431323"/>
                    <a:pt x="3461084" y="1273575"/>
                    <a:pt x="3513221" y="1102459"/>
                  </a:cubicBezTo>
                  <a:cubicBezTo>
                    <a:pt x="3565358" y="931343"/>
                    <a:pt x="3614821" y="741512"/>
                    <a:pt x="3665621" y="605154"/>
                  </a:cubicBezTo>
                  <a:cubicBezTo>
                    <a:pt x="3716421" y="468796"/>
                    <a:pt x="3772568" y="365859"/>
                    <a:pt x="3818021" y="284312"/>
                  </a:cubicBezTo>
                  <a:cubicBezTo>
                    <a:pt x="3863474" y="202765"/>
                    <a:pt x="3907590" y="153302"/>
                    <a:pt x="3938337" y="115870"/>
                  </a:cubicBezTo>
                  <a:cubicBezTo>
                    <a:pt x="3969084" y="78438"/>
                    <a:pt x="3977105" y="78438"/>
                    <a:pt x="4002505" y="59722"/>
                  </a:cubicBezTo>
                  <a:cubicBezTo>
                    <a:pt x="4027905" y="41006"/>
                    <a:pt x="4055979" y="8922"/>
                    <a:pt x="4090737" y="3575"/>
                  </a:cubicBezTo>
                  <a:cubicBezTo>
                    <a:pt x="4125495" y="-1772"/>
                    <a:pt x="4161590" y="-5783"/>
                    <a:pt x="4211053" y="27638"/>
                  </a:cubicBezTo>
                  <a:cubicBezTo>
                    <a:pt x="4260516" y="61059"/>
                    <a:pt x="4339390" y="125227"/>
                    <a:pt x="4387516" y="204101"/>
                  </a:cubicBezTo>
                  <a:cubicBezTo>
                    <a:pt x="4435642" y="282975"/>
                    <a:pt x="4455694" y="385911"/>
                    <a:pt x="4499810" y="500880"/>
                  </a:cubicBezTo>
                  <a:cubicBezTo>
                    <a:pt x="4543926" y="615849"/>
                    <a:pt x="4602747" y="752207"/>
                    <a:pt x="4652210" y="893912"/>
                  </a:cubicBezTo>
                  <a:cubicBezTo>
                    <a:pt x="4701673" y="1035617"/>
                    <a:pt x="4748463" y="1186681"/>
                    <a:pt x="4796589" y="1351112"/>
                  </a:cubicBezTo>
                  <a:cubicBezTo>
                    <a:pt x="4844715" y="1515543"/>
                    <a:pt x="4940968" y="1880501"/>
                    <a:pt x="4940968" y="1880501"/>
                  </a:cubicBezTo>
                  <a:cubicBezTo>
                    <a:pt x="4993105" y="2071669"/>
                    <a:pt x="5055936" y="2305617"/>
                    <a:pt x="5109410" y="2498122"/>
                  </a:cubicBezTo>
                  <a:cubicBezTo>
                    <a:pt x="5162884" y="2690627"/>
                    <a:pt x="5211010" y="2861744"/>
                    <a:pt x="5261810" y="3035533"/>
                  </a:cubicBezTo>
                  <a:cubicBezTo>
                    <a:pt x="5312610" y="3209322"/>
                    <a:pt x="5348705" y="3357712"/>
                    <a:pt x="5414210" y="3540859"/>
                  </a:cubicBezTo>
                  <a:cubicBezTo>
                    <a:pt x="5479715" y="3724006"/>
                    <a:pt x="5578642" y="3964638"/>
                    <a:pt x="5654842" y="4134417"/>
                  </a:cubicBezTo>
                  <a:cubicBezTo>
                    <a:pt x="5731042" y="4304196"/>
                    <a:pt x="5801894" y="4440554"/>
                    <a:pt x="5871410" y="4559533"/>
                  </a:cubicBezTo>
                  <a:cubicBezTo>
                    <a:pt x="5940926" y="4678512"/>
                    <a:pt x="5990390" y="4761396"/>
                    <a:pt x="6071937" y="4848291"/>
                  </a:cubicBezTo>
                  <a:cubicBezTo>
                    <a:pt x="6153484" y="4935186"/>
                    <a:pt x="6264442" y="5023417"/>
                    <a:pt x="6360695" y="5080901"/>
                  </a:cubicBezTo>
                  <a:cubicBezTo>
                    <a:pt x="6456948" y="5138385"/>
                    <a:pt x="6538495" y="5165122"/>
                    <a:pt x="6649453" y="5193196"/>
                  </a:cubicBezTo>
                  <a:cubicBezTo>
                    <a:pt x="6760411" y="5221270"/>
                    <a:pt x="6886074" y="5234638"/>
                    <a:pt x="7026442" y="5249343"/>
                  </a:cubicBezTo>
                  <a:cubicBezTo>
                    <a:pt x="7166810" y="5264048"/>
                    <a:pt x="7319210" y="5276081"/>
                    <a:pt x="7491663" y="5281428"/>
                  </a:cubicBezTo>
                  <a:cubicBezTo>
                    <a:pt x="7664116" y="5286775"/>
                    <a:pt x="7862637" y="5284101"/>
                    <a:pt x="8061158" y="528142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4166556" y="6105932"/>
              <a:ext cx="2129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020416" y="6105932"/>
              <a:ext cx="2769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Arrow Connector 115"/>
          <p:cNvCxnSpPr/>
          <p:nvPr/>
        </p:nvCxnSpPr>
        <p:spPr>
          <a:xfrm flipV="1">
            <a:off x="1863681" y="4088586"/>
            <a:ext cx="0" cy="236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191978" y="3303790"/>
            <a:ext cx="3845154" cy="971659"/>
            <a:chOff x="7191978" y="3303790"/>
            <a:chExt cx="3845154" cy="971659"/>
          </a:xfrm>
        </p:grpSpPr>
        <p:sp>
          <p:nvSpPr>
            <p:cNvPr id="77" name="Straight Connector 675"/>
            <p:cNvSpPr>
              <a:spLocks noChangeShapeType="1"/>
            </p:cNvSpPr>
            <p:nvPr/>
          </p:nvSpPr>
          <p:spPr bwMode="auto">
            <a:xfrm flipV="1">
              <a:off x="8817744" y="3734208"/>
              <a:ext cx="0" cy="3126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1140"/>
            <p:cNvSpPr>
              <a:spLocks noChangeArrowheads="1"/>
            </p:cNvSpPr>
            <p:nvPr/>
          </p:nvSpPr>
          <p:spPr bwMode="auto">
            <a:xfrm flipH="1">
              <a:off x="8300196" y="4056381"/>
              <a:ext cx="1035096" cy="219068"/>
            </a:xfrm>
            <a:prstGeom prst="rect">
              <a:avLst/>
            </a:prstGeom>
            <a:solidFill>
              <a:srgbClr val="D8D8D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36000" tIns="18000" rIns="36000" bIns="3600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Times New Roman" pitchFamily="18" charset="0"/>
                  <a:cs typeface="Arial" pitchFamily="34" charset="0"/>
                </a:rPr>
                <a:t>Freq. source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Straight Connector 671"/>
            <p:cNvSpPr>
              <a:spLocks noChangeShapeType="1"/>
            </p:cNvSpPr>
            <p:nvPr/>
          </p:nvSpPr>
          <p:spPr bwMode="auto">
            <a:xfrm>
              <a:off x="7821263" y="3693052"/>
              <a:ext cx="2303802" cy="15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070"/>
            <p:cNvSpPr>
              <a:spLocks noChangeArrowheads="1"/>
            </p:cNvSpPr>
            <p:nvPr/>
          </p:nvSpPr>
          <p:spPr bwMode="auto">
            <a:xfrm>
              <a:off x="7191978" y="3458110"/>
              <a:ext cx="713813" cy="4698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5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Arial" pitchFamily="34" charset="0"/>
                </a:rPr>
                <a:t>Laser 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Rectangle 1074"/>
            <p:cNvSpPr>
              <a:spLocks noChangeArrowheads="1"/>
            </p:cNvSpPr>
            <p:nvPr/>
          </p:nvSpPr>
          <p:spPr bwMode="auto">
            <a:xfrm>
              <a:off x="8562951" y="3566052"/>
              <a:ext cx="509587" cy="25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8D0C00"/>
              </a:solidFill>
              <a:miter lim="800000"/>
              <a:headEnd/>
              <a:tailEnd/>
            </a:ln>
          </p:spPr>
          <p:txBody>
            <a:bodyPr vert="horz" wrap="square" lIns="91440" tIns="36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EOM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907578" y="3303790"/>
              <a:ext cx="606524" cy="300422"/>
              <a:chOff x="7850014" y="3208692"/>
              <a:chExt cx="712366" cy="352848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7887503" y="3399503"/>
                <a:ext cx="674877" cy="161405"/>
                <a:chOff x="3296652" y="5627434"/>
                <a:chExt cx="2000729" cy="478498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3296652" y="6105932"/>
                  <a:ext cx="22459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Freeform 82"/>
                <p:cNvSpPr/>
                <p:nvPr/>
              </p:nvSpPr>
              <p:spPr>
                <a:xfrm>
                  <a:off x="3433010" y="5627434"/>
                  <a:ext cx="729916" cy="478498"/>
                </a:xfrm>
                <a:custGeom>
                  <a:avLst/>
                  <a:gdLst>
                    <a:gd name="connsiteX0" fmla="*/ 0 w 8061158"/>
                    <a:gd name="connsiteY0" fmla="*/ 5273407 h 5284514"/>
                    <a:gd name="connsiteX1" fmla="*/ 970547 w 8061158"/>
                    <a:gd name="connsiteY1" fmla="*/ 5281428 h 5284514"/>
                    <a:gd name="connsiteX2" fmla="*/ 1379621 w 8061158"/>
                    <a:gd name="connsiteY2" fmla="*/ 5241322 h 5284514"/>
                    <a:gd name="connsiteX3" fmla="*/ 1804737 w 8061158"/>
                    <a:gd name="connsiteY3" fmla="*/ 5121007 h 5284514"/>
                    <a:gd name="connsiteX4" fmla="*/ 2213810 w 8061158"/>
                    <a:gd name="connsiteY4" fmla="*/ 4760059 h 5284514"/>
                    <a:gd name="connsiteX5" fmla="*/ 2534653 w 8061158"/>
                    <a:gd name="connsiteY5" fmla="*/ 4214628 h 5284514"/>
                    <a:gd name="connsiteX6" fmla="*/ 2767263 w 8061158"/>
                    <a:gd name="connsiteY6" fmla="*/ 3613049 h 5284514"/>
                    <a:gd name="connsiteX7" fmla="*/ 2983832 w 8061158"/>
                    <a:gd name="connsiteY7" fmla="*/ 2955322 h 5284514"/>
                    <a:gd name="connsiteX8" fmla="*/ 3168316 w 8061158"/>
                    <a:gd name="connsiteY8" fmla="*/ 2305617 h 5284514"/>
                    <a:gd name="connsiteX9" fmla="*/ 3352800 w 8061158"/>
                    <a:gd name="connsiteY9" fmla="*/ 1631849 h 5284514"/>
                    <a:gd name="connsiteX10" fmla="*/ 3513221 w 8061158"/>
                    <a:gd name="connsiteY10" fmla="*/ 1102459 h 5284514"/>
                    <a:gd name="connsiteX11" fmla="*/ 3665621 w 8061158"/>
                    <a:gd name="connsiteY11" fmla="*/ 605154 h 5284514"/>
                    <a:gd name="connsiteX12" fmla="*/ 3818021 w 8061158"/>
                    <a:gd name="connsiteY12" fmla="*/ 284312 h 5284514"/>
                    <a:gd name="connsiteX13" fmla="*/ 3938337 w 8061158"/>
                    <a:gd name="connsiteY13" fmla="*/ 115870 h 5284514"/>
                    <a:gd name="connsiteX14" fmla="*/ 4002505 w 8061158"/>
                    <a:gd name="connsiteY14" fmla="*/ 59722 h 5284514"/>
                    <a:gd name="connsiteX15" fmla="*/ 4090737 w 8061158"/>
                    <a:gd name="connsiteY15" fmla="*/ 3575 h 5284514"/>
                    <a:gd name="connsiteX16" fmla="*/ 4211053 w 8061158"/>
                    <a:gd name="connsiteY16" fmla="*/ 27638 h 5284514"/>
                    <a:gd name="connsiteX17" fmla="*/ 4387516 w 8061158"/>
                    <a:gd name="connsiteY17" fmla="*/ 204101 h 5284514"/>
                    <a:gd name="connsiteX18" fmla="*/ 4499810 w 8061158"/>
                    <a:gd name="connsiteY18" fmla="*/ 500880 h 5284514"/>
                    <a:gd name="connsiteX19" fmla="*/ 4652210 w 8061158"/>
                    <a:gd name="connsiteY19" fmla="*/ 893912 h 5284514"/>
                    <a:gd name="connsiteX20" fmla="*/ 4796589 w 8061158"/>
                    <a:gd name="connsiteY20" fmla="*/ 1351112 h 5284514"/>
                    <a:gd name="connsiteX21" fmla="*/ 4940968 w 8061158"/>
                    <a:gd name="connsiteY21" fmla="*/ 1880501 h 5284514"/>
                    <a:gd name="connsiteX22" fmla="*/ 5109410 w 8061158"/>
                    <a:gd name="connsiteY22" fmla="*/ 2498122 h 5284514"/>
                    <a:gd name="connsiteX23" fmla="*/ 5261810 w 8061158"/>
                    <a:gd name="connsiteY23" fmla="*/ 3035533 h 5284514"/>
                    <a:gd name="connsiteX24" fmla="*/ 5414210 w 8061158"/>
                    <a:gd name="connsiteY24" fmla="*/ 3540859 h 5284514"/>
                    <a:gd name="connsiteX25" fmla="*/ 5654842 w 8061158"/>
                    <a:gd name="connsiteY25" fmla="*/ 4134417 h 5284514"/>
                    <a:gd name="connsiteX26" fmla="*/ 5871410 w 8061158"/>
                    <a:gd name="connsiteY26" fmla="*/ 4559533 h 5284514"/>
                    <a:gd name="connsiteX27" fmla="*/ 6071937 w 8061158"/>
                    <a:gd name="connsiteY27" fmla="*/ 4848291 h 5284514"/>
                    <a:gd name="connsiteX28" fmla="*/ 6360695 w 8061158"/>
                    <a:gd name="connsiteY28" fmla="*/ 5080901 h 5284514"/>
                    <a:gd name="connsiteX29" fmla="*/ 6649453 w 8061158"/>
                    <a:gd name="connsiteY29" fmla="*/ 5193196 h 5284514"/>
                    <a:gd name="connsiteX30" fmla="*/ 7026442 w 8061158"/>
                    <a:gd name="connsiteY30" fmla="*/ 5249343 h 5284514"/>
                    <a:gd name="connsiteX31" fmla="*/ 7491663 w 8061158"/>
                    <a:gd name="connsiteY31" fmla="*/ 5281428 h 5284514"/>
                    <a:gd name="connsiteX32" fmla="*/ 8061158 w 8061158"/>
                    <a:gd name="connsiteY32" fmla="*/ 5281428 h 5284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8061158" h="5284514">
                      <a:moveTo>
                        <a:pt x="0" y="5273407"/>
                      </a:moveTo>
                      <a:lnTo>
                        <a:pt x="970547" y="5281428"/>
                      </a:lnTo>
                      <a:cubicBezTo>
                        <a:pt x="1200484" y="5276081"/>
                        <a:pt x="1240589" y="5268059"/>
                        <a:pt x="1379621" y="5241322"/>
                      </a:cubicBezTo>
                      <a:cubicBezTo>
                        <a:pt x="1518653" y="5214585"/>
                        <a:pt x="1665706" y="5201217"/>
                        <a:pt x="1804737" y="5121007"/>
                      </a:cubicBezTo>
                      <a:cubicBezTo>
                        <a:pt x="1943769" y="5040796"/>
                        <a:pt x="2092157" y="4911122"/>
                        <a:pt x="2213810" y="4760059"/>
                      </a:cubicBezTo>
                      <a:cubicBezTo>
                        <a:pt x="2335463" y="4608996"/>
                        <a:pt x="2442411" y="4405796"/>
                        <a:pt x="2534653" y="4214628"/>
                      </a:cubicBezTo>
                      <a:cubicBezTo>
                        <a:pt x="2626895" y="4023460"/>
                        <a:pt x="2692400" y="3822933"/>
                        <a:pt x="2767263" y="3613049"/>
                      </a:cubicBezTo>
                      <a:cubicBezTo>
                        <a:pt x="2842126" y="3403165"/>
                        <a:pt x="2916990" y="3173227"/>
                        <a:pt x="2983832" y="2955322"/>
                      </a:cubicBezTo>
                      <a:cubicBezTo>
                        <a:pt x="3050674" y="2737417"/>
                        <a:pt x="3106821" y="2526196"/>
                        <a:pt x="3168316" y="2305617"/>
                      </a:cubicBezTo>
                      <a:cubicBezTo>
                        <a:pt x="3229811" y="2085038"/>
                        <a:pt x="3295316" y="1832375"/>
                        <a:pt x="3352800" y="1631849"/>
                      </a:cubicBezTo>
                      <a:cubicBezTo>
                        <a:pt x="3410284" y="1431323"/>
                        <a:pt x="3461084" y="1273575"/>
                        <a:pt x="3513221" y="1102459"/>
                      </a:cubicBezTo>
                      <a:cubicBezTo>
                        <a:pt x="3565358" y="931343"/>
                        <a:pt x="3614821" y="741512"/>
                        <a:pt x="3665621" y="605154"/>
                      </a:cubicBezTo>
                      <a:cubicBezTo>
                        <a:pt x="3716421" y="468796"/>
                        <a:pt x="3772568" y="365859"/>
                        <a:pt x="3818021" y="284312"/>
                      </a:cubicBezTo>
                      <a:cubicBezTo>
                        <a:pt x="3863474" y="202765"/>
                        <a:pt x="3907590" y="153302"/>
                        <a:pt x="3938337" y="115870"/>
                      </a:cubicBezTo>
                      <a:cubicBezTo>
                        <a:pt x="3969084" y="78438"/>
                        <a:pt x="3977105" y="78438"/>
                        <a:pt x="4002505" y="59722"/>
                      </a:cubicBezTo>
                      <a:cubicBezTo>
                        <a:pt x="4027905" y="41006"/>
                        <a:pt x="4055979" y="8922"/>
                        <a:pt x="4090737" y="3575"/>
                      </a:cubicBezTo>
                      <a:cubicBezTo>
                        <a:pt x="4125495" y="-1772"/>
                        <a:pt x="4161590" y="-5783"/>
                        <a:pt x="4211053" y="27638"/>
                      </a:cubicBezTo>
                      <a:cubicBezTo>
                        <a:pt x="4260516" y="61059"/>
                        <a:pt x="4339390" y="125227"/>
                        <a:pt x="4387516" y="204101"/>
                      </a:cubicBezTo>
                      <a:cubicBezTo>
                        <a:pt x="4435642" y="282975"/>
                        <a:pt x="4455694" y="385911"/>
                        <a:pt x="4499810" y="500880"/>
                      </a:cubicBezTo>
                      <a:cubicBezTo>
                        <a:pt x="4543926" y="615849"/>
                        <a:pt x="4602747" y="752207"/>
                        <a:pt x="4652210" y="893912"/>
                      </a:cubicBezTo>
                      <a:cubicBezTo>
                        <a:pt x="4701673" y="1035617"/>
                        <a:pt x="4748463" y="1186681"/>
                        <a:pt x="4796589" y="1351112"/>
                      </a:cubicBezTo>
                      <a:cubicBezTo>
                        <a:pt x="4844715" y="1515543"/>
                        <a:pt x="4940968" y="1880501"/>
                        <a:pt x="4940968" y="1880501"/>
                      </a:cubicBezTo>
                      <a:cubicBezTo>
                        <a:pt x="4993105" y="2071669"/>
                        <a:pt x="5055936" y="2305617"/>
                        <a:pt x="5109410" y="2498122"/>
                      </a:cubicBezTo>
                      <a:cubicBezTo>
                        <a:pt x="5162884" y="2690627"/>
                        <a:pt x="5211010" y="2861744"/>
                        <a:pt x="5261810" y="3035533"/>
                      </a:cubicBezTo>
                      <a:cubicBezTo>
                        <a:pt x="5312610" y="3209322"/>
                        <a:pt x="5348705" y="3357712"/>
                        <a:pt x="5414210" y="3540859"/>
                      </a:cubicBezTo>
                      <a:cubicBezTo>
                        <a:pt x="5479715" y="3724006"/>
                        <a:pt x="5578642" y="3964638"/>
                        <a:pt x="5654842" y="4134417"/>
                      </a:cubicBezTo>
                      <a:cubicBezTo>
                        <a:pt x="5731042" y="4304196"/>
                        <a:pt x="5801894" y="4440554"/>
                        <a:pt x="5871410" y="4559533"/>
                      </a:cubicBezTo>
                      <a:cubicBezTo>
                        <a:pt x="5940926" y="4678512"/>
                        <a:pt x="5990390" y="4761396"/>
                        <a:pt x="6071937" y="4848291"/>
                      </a:cubicBezTo>
                      <a:cubicBezTo>
                        <a:pt x="6153484" y="4935186"/>
                        <a:pt x="6264442" y="5023417"/>
                        <a:pt x="6360695" y="5080901"/>
                      </a:cubicBezTo>
                      <a:cubicBezTo>
                        <a:pt x="6456948" y="5138385"/>
                        <a:pt x="6538495" y="5165122"/>
                        <a:pt x="6649453" y="5193196"/>
                      </a:cubicBezTo>
                      <a:cubicBezTo>
                        <a:pt x="6760411" y="5221270"/>
                        <a:pt x="6886074" y="5234638"/>
                        <a:pt x="7026442" y="5249343"/>
                      </a:cubicBezTo>
                      <a:cubicBezTo>
                        <a:pt x="7166810" y="5264048"/>
                        <a:pt x="7319210" y="5276081"/>
                        <a:pt x="7491663" y="5281428"/>
                      </a:cubicBezTo>
                      <a:cubicBezTo>
                        <a:pt x="7664116" y="5286775"/>
                        <a:pt x="7862637" y="5284101"/>
                        <a:pt x="8061158" y="5281428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84" name="Freeform 83"/>
                <p:cNvSpPr/>
                <p:nvPr/>
              </p:nvSpPr>
              <p:spPr>
                <a:xfrm>
                  <a:off x="4290500" y="5627434"/>
                  <a:ext cx="729916" cy="478498"/>
                </a:xfrm>
                <a:custGeom>
                  <a:avLst/>
                  <a:gdLst>
                    <a:gd name="connsiteX0" fmla="*/ 0 w 8061158"/>
                    <a:gd name="connsiteY0" fmla="*/ 5273407 h 5284514"/>
                    <a:gd name="connsiteX1" fmla="*/ 970547 w 8061158"/>
                    <a:gd name="connsiteY1" fmla="*/ 5281428 h 5284514"/>
                    <a:gd name="connsiteX2" fmla="*/ 1379621 w 8061158"/>
                    <a:gd name="connsiteY2" fmla="*/ 5241322 h 5284514"/>
                    <a:gd name="connsiteX3" fmla="*/ 1804737 w 8061158"/>
                    <a:gd name="connsiteY3" fmla="*/ 5121007 h 5284514"/>
                    <a:gd name="connsiteX4" fmla="*/ 2213810 w 8061158"/>
                    <a:gd name="connsiteY4" fmla="*/ 4760059 h 5284514"/>
                    <a:gd name="connsiteX5" fmla="*/ 2534653 w 8061158"/>
                    <a:gd name="connsiteY5" fmla="*/ 4214628 h 5284514"/>
                    <a:gd name="connsiteX6" fmla="*/ 2767263 w 8061158"/>
                    <a:gd name="connsiteY6" fmla="*/ 3613049 h 5284514"/>
                    <a:gd name="connsiteX7" fmla="*/ 2983832 w 8061158"/>
                    <a:gd name="connsiteY7" fmla="*/ 2955322 h 5284514"/>
                    <a:gd name="connsiteX8" fmla="*/ 3168316 w 8061158"/>
                    <a:gd name="connsiteY8" fmla="*/ 2305617 h 5284514"/>
                    <a:gd name="connsiteX9" fmla="*/ 3352800 w 8061158"/>
                    <a:gd name="connsiteY9" fmla="*/ 1631849 h 5284514"/>
                    <a:gd name="connsiteX10" fmla="*/ 3513221 w 8061158"/>
                    <a:gd name="connsiteY10" fmla="*/ 1102459 h 5284514"/>
                    <a:gd name="connsiteX11" fmla="*/ 3665621 w 8061158"/>
                    <a:gd name="connsiteY11" fmla="*/ 605154 h 5284514"/>
                    <a:gd name="connsiteX12" fmla="*/ 3818021 w 8061158"/>
                    <a:gd name="connsiteY12" fmla="*/ 284312 h 5284514"/>
                    <a:gd name="connsiteX13" fmla="*/ 3938337 w 8061158"/>
                    <a:gd name="connsiteY13" fmla="*/ 115870 h 5284514"/>
                    <a:gd name="connsiteX14" fmla="*/ 4002505 w 8061158"/>
                    <a:gd name="connsiteY14" fmla="*/ 59722 h 5284514"/>
                    <a:gd name="connsiteX15" fmla="*/ 4090737 w 8061158"/>
                    <a:gd name="connsiteY15" fmla="*/ 3575 h 5284514"/>
                    <a:gd name="connsiteX16" fmla="*/ 4211053 w 8061158"/>
                    <a:gd name="connsiteY16" fmla="*/ 27638 h 5284514"/>
                    <a:gd name="connsiteX17" fmla="*/ 4387516 w 8061158"/>
                    <a:gd name="connsiteY17" fmla="*/ 204101 h 5284514"/>
                    <a:gd name="connsiteX18" fmla="*/ 4499810 w 8061158"/>
                    <a:gd name="connsiteY18" fmla="*/ 500880 h 5284514"/>
                    <a:gd name="connsiteX19" fmla="*/ 4652210 w 8061158"/>
                    <a:gd name="connsiteY19" fmla="*/ 893912 h 5284514"/>
                    <a:gd name="connsiteX20" fmla="*/ 4796589 w 8061158"/>
                    <a:gd name="connsiteY20" fmla="*/ 1351112 h 5284514"/>
                    <a:gd name="connsiteX21" fmla="*/ 4940968 w 8061158"/>
                    <a:gd name="connsiteY21" fmla="*/ 1880501 h 5284514"/>
                    <a:gd name="connsiteX22" fmla="*/ 5109410 w 8061158"/>
                    <a:gd name="connsiteY22" fmla="*/ 2498122 h 5284514"/>
                    <a:gd name="connsiteX23" fmla="*/ 5261810 w 8061158"/>
                    <a:gd name="connsiteY23" fmla="*/ 3035533 h 5284514"/>
                    <a:gd name="connsiteX24" fmla="*/ 5414210 w 8061158"/>
                    <a:gd name="connsiteY24" fmla="*/ 3540859 h 5284514"/>
                    <a:gd name="connsiteX25" fmla="*/ 5654842 w 8061158"/>
                    <a:gd name="connsiteY25" fmla="*/ 4134417 h 5284514"/>
                    <a:gd name="connsiteX26" fmla="*/ 5871410 w 8061158"/>
                    <a:gd name="connsiteY26" fmla="*/ 4559533 h 5284514"/>
                    <a:gd name="connsiteX27" fmla="*/ 6071937 w 8061158"/>
                    <a:gd name="connsiteY27" fmla="*/ 4848291 h 5284514"/>
                    <a:gd name="connsiteX28" fmla="*/ 6360695 w 8061158"/>
                    <a:gd name="connsiteY28" fmla="*/ 5080901 h 5284514"/>
                    <a:gd name="connsiteX29" fmla="*/ 6649453 w 8061158"/>
                    <a:gd name="connsiteY29" fmla="*/ 5193196 h 5284514"/>
                    <a:gd name="connsiteX30" fmla="*/ 7026442 w 8061158"/>
                    <a:gd name="connsiteY30" fmla="*/ 5249343 h 5284514"/>
                    <a:gd name="connsiteX31" fmla="*/ 7491663 w 8061158"/>
                    <a:gd name="connsiteY31" fmla="*/ 5281428 h 5284514"/>
                    <a:gd name="connsiteX32" fmla="*/ 8061158 w 8061158"/>
                    <a:gd name="connsiteY32" fmla="*/ 5281428 h 5284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8061158" h="5284514">
                      <a:moveTo>
                        <a:pt x="0" y="5273407"/>
                      </a:moveTo>
                      <a:lnTo>
                        <a:pt x="970547" y="5281428"/>
                      </a:lnTo>
                      <a:cubicBezTo>
                        <a:pt x="1200484" y="5276081"/>
                        <a:pt x="1240589" y="5268059"/>
                        <a:pt x="1379621" y="5241322"/>
                      </a:cubicBezTo>
                      <a:cubicBezTo>
                        <a:pt x="1518653" y="5214585"/>
                        <a:pt x="1665706" y="5201217"/>
                        <a:pt x="1804737" y="5121007"/>
                      </a:cubicBezTo>
                      <a:cubicBezTo>
                        <a:pt x="1943769" y="5040796"/>
                        <a:pt x="2092157" y="4911122"/>
                        <a:pt x="2213810" y="4760059"/>
                      </a:cubicBezTo>
                      <a:cubicBezTo>
                        <a:pt x="2335463" y="4608996"/>
                        <a:pt x="2442411" y="4405796"/>
                        <a:pt x="2534653" y="4214628"/>
                      </a:cubicBezTo>
                      <a:cubicBezTo>
                        <a:pt x="2626895" y="4023460"/>
                        <a:pt x="2692400" y="3822933"/>
                        <a:pt x="2767263" y="3613049"/>
                      </a:cubicBezTo>
                      <a:cubicBezTo>
                        <a:pt x="2842126" y="3403165"/>
                        <a:pt x="2916990" y="3173227"/>
                        <a:pt x="2983832" y="2955322"/>
                      </a:cubicBezTo>
                      <a:cubicBezTo>
                        <a:pt x="3050674" y="2737417"/>
                        <a:pt x="3106821" y="2526196"/>
                        <a:pt x="3168316" y="2305617"/>
                      </a:cubicBezTo>
                      <a:cubicBezTo>
                        <a:pt x="3229811" y="2085038"/>
                        <a:pt x="3295316" y="1832375"/>
                        <a:pt x="3352800" y="1631849"/>
                      </a:cubicBezTo>
                      <a:cubicBezTo>
                        <a:pt x="3410284" y="1431323"/>
                        <a:pt x="3461084" y="1273575"/>
                        <a:pt x="3513221" y="1102459"/>
                      </a:cubicBezTo>
                      <a:cubicBezTo>
                        <a:pt x="3565358" y="931343"/>
                        <a:pt x="3614821" y="741512"/>
                        <a:pt x="3665621" y="605154"/>
                      </a:cubicBezTo>
                      <a:cubicBezTo>
                        <a:pt x="3716421" y="468796"/>
                        <a:pt x="3772568" y="365859"/>
                        <a:pt x="3818021" y="284312"/>
                      </a:cubicBezTo>
                      <a:cubicBezTo>
                        <a:pt x="3863474" y="202765"/>
                        <a:pt x="3907590" y="153302"/>
                        <a:pt x="3938337" y="115870"/>
                      </a:cubicBezTo>
                      <a:cubicBezTo>
                        <a:pt x="3969084" y="78438"/>
                        <a:pt x="3977105" y="78438"/>
                        <a:pt x="4002505" y="59722"/>
                      </a:cubicBezTo>
                      <a:cubicBezTo>
                        <a:pt x="4027905" y="41006"/>
                        <a:pt x="4055979" y="8922"/>
                        <a:pt x="4090737" y="3575"/>
                      </a:cubicBezTo>
                      <a:cubicBezTo>
                        <a:pt x="4125495" y="-1772"/>
                        <a:pt x="4161590" y="-5783"/>
                        <a:pt x="4211053" y="27638"/>
                      </a:cubicBezTo>
                      <a:cubicBezTo>
                        <a:pt x="4260516" y="61059"/>
                        <a:pt x="4339390" y="125227"/>
                        <a:pt x="4387516" y="204101"/>
                      </a:cubicBezTo>
                      <a:cubicBezTo>
                        <a:pt x="4435642" y="282975"/>
                        <a:pt x="4455694" y="385911"/>
                        <a:pt x="4499810" y="500880"/>
                      </a:cubicBezTo>
                      <a:cubicBezTo>
                        <a:pt x="4543926" y="615849"/>
                        <a:pt x="4602747" y="752207"/>
                        <a:pt x="4652210" y="893912"/>
                      </a:cubicBezTo>
                      <a:cubicBezTo>
                        <a:pt x="4701673" y="1035617"/>
                        <a:pt x="4748463" y="1186681"/>
                        <a:pt x="4796589" y="1351112"/>
                      </a:cubicBezTo>
                      <a:cubicBezTo>
                        <a:pt x="4844715" y="1515543"/>
                        <a:pt x="4940968" y="1880501"/>
                        <a:pt x="4940968" y="1880501"/>
                      </a:cubicBezTo>
                      <a:cubicBezTo>
                        <a:pt x="4993105" y="2071669"/>
                        <a:pt x="5055936" y="2305617"/>
                        <a:pt x="5109410" y="2498122"/>
                      </a:cubicBezTo>
                      <a:cubicBezTo>
                        <a:pt x="5162884" y="2690627"/>
                        <a:pt x="5211010" y="2861744"/>
                        <a:pt x="5261810" y="3035533"/>
                      </a:cubicBezTo>
                      <a:cubicBezTo>
                        <a:pt x="5312610" y="3209322"/>
                        <a:pt x="5348705" y="3357712"/>
                        <a:pt x="5414210" y="3540859"/>
                      </a:cubicBezTo>
                      <a:cubicBezTo>
                        <a:pt x="5479715" y="3724006"/>
                        <a:pt x="5578642" y="3964638"/>
                        <a:pt x="5654842" y="4134417"/>
                      </a:cubicBezTo>
                      <a:cubicBezTo>
                        <a:pt x="5731042" y="4304196"/>
                        <a:pt x="5801894" y="4440554"/>
                        <a:pt x="5871410" y="4559533"/>
                      </a:cubicBezTo>
                      <a:cubicBezTo>
                        <a:pt x="5940926" y="4678512"/>
                        <a:pt x="5990390" y="4761396"/>
                        <a:pt x="6071937" y="4848291"/>
                      </a:cubicBezTo>
                      <a:cubicBezTo>
                        <a:pt x="6153484" y="4935186"/>
                        <a:pt x="6264442" y="5023417"/>
                        <a:pt x="6360695" y="5080901"/>
                      </a:cubicBezTo>
                      <a:cubicBezTo>
                        <a:pt x="6456948" y="5138385"/>
                        <a:pt x="6538495" y="5165122"/>
                        <a:pt x="6649453" y="5193196"/>
                      </a:cubicBezTo>
                      <a:cubicBezTo>
                        <a:pt x="6760411" y="5221270"/>
                        <a:pt x="6886074" y="5234638"/>
                        <a:pt x="7026442" y="5249343"/>
                      </a:cubicBezTo>
                      <a:cubicBezTo>
                        <a:pt x="7166810" y="5264048"/>
                        <a:pt x="7319210" y="5276081"/>
                        <a:pt x="7491663" y="5281428"/>
                      </a:cubicBezTo>
                      <a:cubicBezTo>
                        <a:pt x="7664116" y="5286775"/>
                        <a:pt x="7862637" y="5284101"/>
                        <a:pt x="8061158" y="5281428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4166556" y="6105932"/>
                  <a:ext cx="2129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5020416" y="6105932"/>
                  <a:ext cx="276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Arrow Connector 86"/>
              <p:cNvCxnSpPr/>
              <p:nvPr/>
            </p:nvCxnSpPr>
            <p:spPr>
              <a:xfrm flipV="1">
                <a:off x="8459237" y="3283602"/>
                <a:ext cx="0" cy="27793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8110765" y="3209883"/>
                <a:ext cx="391985" cy="253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F=1</a:t>
                </a:r>
                <a:endParaRPr lang="en-US" sz="800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850014" y="3208692"/>
                <a:ext cx="391985" cy="253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F=2</a:t>
                </a:r>
                <a:endParaRPr lang="en-US" sz="800" dirty="0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9141531" y="3416362"/>
              <a:ext cx="944106" cy="184577"/>
              <a:chOff x="9141531" y="3410158"/>
              <a:chExt cx="975784" cy="190769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9141531" y="3438531"/>
                <a:ext cx="975784" cy="161405"/>
                <a:chOff x="3296652" y="5627434"/>
                <a:chExt cx="2892790" cy="478498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>
                  <a:off x="3296652" y="6105932"/>
                  <a:ext cx="22459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Freeform 92"/>
                <p:cNvSpPr/>
                <p:nvPr/>
              </p:nvSpPr>
              <p:spPr>
                <a:xfrm>
                  <a:off x="3433010" y="5627434"/>
                  <a:ext cx="729916" cy="478498"/>
                </a:xfrm>
                <a:custGeom>
                  <a:avLst/>
                  <a:gdLst>
                    <a:gd name="connsiteX0" fmla="*/ 0 w 8061158"/>
                    <a:gd name="connsiteY0" fmla="*/ 5273407 h 5284514"/>
                    <a:gd name="connsiteX1" fmla="*/ 970547 w 8061158"/>
                    <a:gd name="connsiteY1" fmla="*/ 5281428 h 5284514"/>
                    <a:gd name="connsiteX2" fmla="*/ 1379621 w 8061158"/>
                    <a:gd name="connsiteY2" fmla="*/ 5241322 h 5284514"/>
                    <a:gd name="connsiteX3" fmla="*/ 1804737 w 8061158"/>
                    <a:gd name="connsiteY3" fmla="*/ 5121007 h 5284514"/>
                    <a:gd name="connsiteX4" fmla="*/ 2213810 w 8061158"/>
                    <a:gd name="connsiteY4" fmla="*/ 4760059 h 5284514"/>
                    <a:gd name="connsiteX5" fmla="*/ 2534653 w 8061158"/>
                    <a:gd name="connsiteY5" fmla="*/ 4214628 h 5284514"/>
                    <a:gd name="connsiteX6" fmla="*/ 2767263 w 8061158"/>
                    <a:gd name="connsiteY6" fmla="*/ 3613049 h 5284514"/>
                    <a:gd name="connsiteX7" fmla="*/ 2983832 w 8061158"/>
                    <a:gd name="connsiteY7" fmla="*/ 2955322 h 5284514"/>
                    <a:gd name="connsiteX8" fmla="*/ 3168316 w 8061158"/>
                    <a:gd name="connsiteY8" fmla="*/ 2305617 h 5284514"/>
                    <a:gd name="connsiteX9" fmla="*/ 3352800 w 8061158"/>
                    <a:gd name="connsiteY9" fmla="*/ 1631849 h 5284514"/>
                    <a:gd name="connsiteX10" fmla="*/ 3513221 w 8061158"/>
                    <a:gd name="connsiteY10" fmla="*/ 1102459 h 5284514"/>
                    <a:gd name="connsiteX11" fmla="*/ 3665621 w 8061158"/>
                    <a:gd name="connsiteY11" fmla="*/ 605154 h 5284514"/>
                    <a:gd name="connsiteX12" fmla="*/ 3818021 w 8061158"/>
                    <a:gd name="connsiteY12" fmla="*/ 284312 h 5284514"/>
                    <a:gd name="connsiteX13" fmla="*/ 3938337 w 8061158"/>
                    <a:gd name="connsiteY13" fmla="*/ 115870 h 5284514"/>
                    <a:gd name="connsiteX14" fmla="*/ 4002505 w 8061158"/>
                    <a:gd name="connsiteY14" fmla="*/ 59722 h 5284514"/>
                    <a:gd name="connsiteX15" fmla="*/ 4090737 w 8061158"/>
                    <a:gd name="connsiteY15" fmla="*/ 3575 h 5284514"/>
                    <a:gd name="connsiteX16" fmla="*/ 4211053 w 8061158"/>
                    <a:gd name="connsiteY16" fmla="*/ 27638 h 5284514"/>
                    <a:gd name="connsiteX17" fmla="*/ 4387516 w 8061158"/>
                    <a:gd name="connsiteY17" fmla="*/ 204101 h 5284514"/>
                    <a:gd name="connsiteX18" fmla="*/ 4499810 w 8061158"/>
                    <a:gd name="connsiteY18" fmla="*/ 500880 h 5284514"/>
                    <a:gd name="connsiteX19" fmla="*/ 4652210 w 8061158"/>
                    <a:gd name="connsiteY19" fmla="*/ 893912 h 5284514"/>
                    <a:gd name="connsiteX20" fmla="*/ 4796589 w 8061158"/>
                    <a:gd name="connsiteY20" fmla="*/ 1351112 h 5284514"/>
                    <a:gd name="connsiteX21" fmla="*/ 4940968 w 8061158"/>
                    <a:gd name="connsiteY21" fmla="*/ 1880501 h 5284514"/>
                    <a:gd name="connsiteX22" fmla="*/ 5109410 w 8061158"/>
                    <a:gd name="connsiteY22" fmla="*/ 2498122 h 5284514"/>
                    <a:gd name="connsiteX23" fmla="*/ 5261810 w 8061158"/>
                    <a:gd name="connsiteY23" fmla="*/ 3035533 h 5284514"/>
                    <a:gd name="connsiteX24" fmla="*/ 5414210 w 8061158"/>
                    <a:gd name="connsiteY24" fmla="*/ 3540859 h 5284514"/>
                    <a:gd name="connsiteX25" fmla="*/ 5654842 w 8061158"/>
                    <a:gd name="connsiteY25" fmla="*/ 4134417 h 5284514"/>
                    <a:gd name="connsiteX26" fmla="*/ 5871410 w 8061158"/>
                    <a:gd name="connsiteY26" fmla="*/ 4559533 h 5284514"/>
                    <a:gd name="connsiteX27" fmla="*/ 6071937 w 8061158"/>
                    <a:gd name="connsiteY27" fmla="*/ 4848291 h 5284514"/>
                    <a:gd name="connsiteX28" fmla="*/ 6360695 w 8061158"/>
                    <a:gd name="connsiteY28" fmla="*/ 5080901 h 5284514"/>
                    <a:gd name="connsiteX29" fmla="*/ 6649453 w 8061158"/>
                    <a:gd name="connsiteY29" fmla="*/ 5193196 h 5284514"/>
                    <a:gd name="connsiteX30" fmla="*/ 7026442 w 8061158"/>
                    <a:gd name="connsiteY30" fmla="*/ 5249343 h 5284514"/>
                    <a:gd name="connsiteX31" fmla="*/ 7491663 w 8061158"/>
                    <a:gd name="connsiteY31" fmla="*/ 5281428 h 5284514"/>
                    <a:gd name="connsiteX32" fmla="*/ 8061158 w 8061158"/>
                    <a:gd name="connsiteY32" fmla="*/ 5281428 h 5284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8061158" h="5284514">
                      <a:moveTo>
                        <a:pt x="0" y="5273407"/>
                      </a:moveTo>
                      <a:lnTo>
                        <a:pt x="970547" y="5281428"/>
                      </a:lnTo>
                      <a:cubicBezTo>
                        <a:pt x="1200484" y="5276081"/>
                        <a:pt x="1240589" y="5268059"/>
                        <a:pt x="1379621" y="5241322"/>
                      </a:cubicBezTo>
                      <a:cubicBezTo>
                        <a:pt x="1518653" y="5214585"/>
                        <a:pt x="1665706" y="5201217"/>
                        <a:pt x="1804737" y="5121007"/>
                      </a:cubicBezTo>
                      <a:cubicBezTo>
                        <a:pt x="1943769" y="5040796"/>
                        <a:pt x="2092157" y="4911122"/>
                        <a:pt x="2213810" y="4760059"/>
                      </a:cubicBezTo>
                      <a:cubicBezTo>
                        <a:pt x="2335463" y="4608996"/>
                        <a:pt x="2442411" y="4405796"/>
                        <a:pt x="2534653" y="4214628"/>
                      </a:cubicBezTo>
                      <a:cubicBezTo>
                        <a:pt x="2626895" y="4023460"/>
                        <a:pt x="2692400" y="3822933"/>
                        <a:pt x="2767263" y="3613049"/>
                      </a:cubicBezTo>
                      <a:cubicBezTo>
                        <a:pt x="2842126" y="3403165"/>
                        <a:pt x="2916990" y="3173227"/>
                        <a:pt x="2983832" y="2955322"/>
                      </a:cubicBezTo>
                      <a:cubicBezTo>
                        <a:pt x="3050674" y="2737417"/>
                        <a:pt x="3106821" y="2526196"/>
                        <a:pt x="3168316" y="2305617"/>
                      </a:cubicBezTo>
                      <a:cubicBezTo>
                        <a:pt x="3229811" y="2085038"/>
                        <a:pt x="3295316" y="1832375"/>
                        <a:pt x="3352800" y="1631849"/>
                      </a:cubicBezTo>
                      <a:cubicBezTo>
                        <a:pt x="3410284" y="1431323"/>
                        <a:pt x="3461084" y="1273575"/>
                        <a:pt x="3513221" y="1102459"/>
                      </a:cubicBezTo>
                      <a:cubicBezTo>
                        <a:pt x="3565358" y="931343"/>
                        <a:pt x="3614821" y="741512"/>
                        <a:pt x="3665621" y="605154"/>
                      </a:cubicBezTo>
                      <a:cubicBezTo>
                        <a:pt x="3716421" y="468796"/>
                        <a:pt x="3772568" y="365859"/>
                        <a:pt x="3818021" y="284312"/>
                      </a:cubicBezTo>
                      <a:cubicBezTo>
                        <a:pt x="3863474" y="202765"/>
                        <a:pt x="3907590" y="153302"/>
                        <a:pt x="3938337" y="115870"/>
                      </a:cubicBezTo>
                      <a:cubicBezTo>
                        <a:pt x="3969084" y="78438"/>
                        <a:pt x="3977105" y="78438"/>
                        <a:pt x="4002505" y="59722"/>
                      </a:cubicBezTo>
                      <a:cubicBezTo>
                        <a:pt x="4027905" y="41006"/>
                        <a:pt x="4055979" y="8922"/>
                        <a:pt x="4090737" y="3575"/>
                      </a:cubicBezTo>
                      <a:cubicBezTo>
                        <a:pt x="4125495" y="-1772"/>
                        <a:pt x="4161590" y="-5783"/>
                        <a:pt x="4211053" y="27638"/>
                      </a:cubicBezTo>
                      <a:cubicBezTo>
                        <a:pt x="4260516" y="61059"/>
                        <a:pt x="4339390" y="125227"/>
                        <a:pt x="4387516" y="204101"/>
                      </a:cubicBezTo>
                      <a:cubicBezTo>
                        <a:pt x="4435642" y="282975"/>
                        <a:pt x="4455694" y="385911"/>
                        <a:pt x="4499810" y="500880"/>
                      </a:cubicBezTo>
                      <a:cubicBezTo>
                        <a:pt x="4543926" y="615849"/>
                        <a:pt x="4602747" y="752207"/>
                        <a:pt x="4652210" y="893912"/>
                      </a:cubicBezTo>
                      <a:cubicBezTo>
                        <a:pt x="4701673" y="1035617"/>
                        <a:pt x="4748463" y="1186681"/>
                        <a:pt x="4796589" y="1351112"/>
                      </a:cubicBezTo>
                      <a:cubicBezTo>
                        <a:pt x="4844715" y="1515543"/>
                        <a:pt x="4940968" y="1880501"/>
                        <a:pt x="4940968" y="1880501"/>
                      </a:cubicBezTo>
                      <a:cubicBezTo>
                        <a:pt x="4993105" y="2071669"/>
                        <a:pt x="5055936" y="2305617"/>
                        <a:pt x="5109410" y="2498122"/>
                      </a:cubicBezTo>
                      <a:cubicBezTo>
                        <a:pt x="5162884" y="2690627"/>
                        <a:pt x="5211010" y="2861744"/>
                        <a:pt x="5261810" y="3035533"/>
                      </a:cubicBezTo>
                      <a:cubicBezTo>
                        <a:pt x="5312610" y="3209322"/>
                        <a:pt x="5348705" y="3357712"/>
                        <a:pt x="5414210" y="3540859"/>
                      </a:cubicBezTo>
                      <a:cubicBezTo>
                        <a:pt x="5479715" y="3724006"/>
                        <a:pt x="5578642" y="3964638"/>
                        <a:pt x="5654842" y="4134417"/>
                      </a:cubicBezTo>
                      <a:cubicBezTo>
                        <a:pt x="5731042" y="4304196"/>
                        <a:pt x="5801894" y="4440554"/>
                        <a:pt x="5871410" y="4559533"/>
                      </a:cubicBezTo>
                      <a:cubicBezTo>
                        <a:pt x="5940926" y="4678512"/>
                        <a:pt x="5990390" y="4761396"/>
                        <a:pt x="6071937" y="4848291"/>
                      </a:cubicBezTo>
                      <a:cubicBezTo>
                        <a:pt x="6153484" y="4935186"/>
                        <a:pt x="6264442" y="5023417"/>
                        <a:pt x="6360695" y="5080901"/>
                      </a:cubicBezTo>
                      <a:cubicBezTo>
                        <a:pt x="6456948" y="5138385"/>
                        <a:pt x="6538495" y="5165122"/>
                        <a:pt x="6649453" y="5193196"/>
                      </a:cubicBezTo>
                      <a:cubicBezTo>
                        <a:pt x="6760411" y="5221270"/>
                        <a:pt x="6886074" y="5234638"/>
                        <a:pt x="7026442" y="5249343"/>
                      </a:cubicBezTo>
                      <a:cubicBezTo>
                        <a:pt x="7166810" y="5264048"/>
                        <a:pt x="7319210" y="5276081"/>
                        <a:pt x="7491663" y="5281428"/>
                      </a:cubicBezTo>
                      <a:cubicBezTo>
                        <a:pt x="7664116" y="5286775"/>
                        <a:pt x="7862637" y="5284101"/>
                        <a:pt x="8061158" y="5281428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>
                  <a:off x="4290500" y="5627434"/>
                  <a:ext cx="729916" cy="478498"/>
                </a:xfrm>
                <a:custGeom>
                  <a:avLst/>
                  <a:gdLst>
                    <a:gd name="connsiteX0" fmla="*/ 0 w 8061158"/>
                    <a:gd name="connsiteY0" fmla="*/ 5273407 h 5284514"/>
                    <a:gd name="connsiteX1" fmla="*/ 970547 w 8061158"/>
                    <a:gd name="connsiteY1" fmla="*/ 5281428 h 5284514"/>
                    <a:gd name="connsiteX2" fmla="*/ 1379621 w 8061158"/>
                    <a:gd name="connsiteY2" fmla="*/ 5241322 h 5284514"/>
                    <a:gd name="connsiteX3" fmla="*/ 1804737 w 8061158"/>
                    <a:gd name="connsiteY3" fmla="*/ 5121007 h 5284514"/>
                    <a:gd name="connsiteX4" fmla="*/ 2213810 w 8061158"/>
                    <a:gd name="connsiteY4" fmla="*/ 4760059 h 5284514"/>
                    <a:gd name="connsiteX5" fmla="*/ 2534653 w 8061158"/>
                    <a:gd name="connsiteY5" fmla="*/ 4214628 h 5284514"/>
                    <a:gd name="connsiteX6" fmla="*/ 2767263 w 8061158"/>
                    <a:gd name="connsiteY6" fmla="*/ 3613049 h 5284514"/>
                    <a:gd name="connsiteX7" fmla="*/ 2983832 w 8061158"/>
                    <a:gd name="connsiteY7" fmla="*/ 2955322 h 5284514"/>
                    <a:gd name="connsiteX8" fmla="*/ 3168316 w 8061158"/>
                    <a:gd name="connsiteY8" fmla="*/ 2305617 h 5284514"/>
                    <a:gd name="connsiteX9" fmla="*/ 3352800 w 8061158"/>
                    <a:gd name="connsiteY9" fmla="*/ 1631849 h 5284514"/>
                    <a:gd name="connsiteX10" fmla="*/ 3513221 w 8061158"/>
                    <a:gd name="connsiteY10" fmla="*/ 1102459 h 5284514"/>
                    <a:gd name="connsiteX11" fmla="*/ 3665621 w 8061158"/>
                    <a:gd name="connsiteY11" fmla="*/ 605154 h 5284514"/>
                    <a:gd name="connsiteX12" fmla="*/ 3818021 w 8061158"/>
                    <a:gd name="connsiteY12" fmla="*/ 284312 h 5284514"/>
                    <a:gd name="connsiteX13" fmla="*/ 3938337 w 8061158"/>
                    <a:gd name="connsiteY13" fmla="*/ 115870 h 5284514"/>
                    <a:gd name="connsiteX14" fmla="*/ 4002505 w 8061158"/>
                    <a:gd name="connsiteY14" fmla="*/ 59722 h 5284514"/>
                    <a:gd name="connsiteX15" fmla="*/ 4090737 w 8061158"/>
                    <a:gd name="connsiteY15" fmla="*/ 3575 h 5284514"/>
                    <a:gd name="connsiteX16" fmla="*/ 4211053 w 8061158"/>
                    <a:gd name="connsiteY16" fmla="*/ 27638 h 5284514"/>
                    <a:gd name="connsiteX17" fmla="*/ 4387516 w 8061158"/>
                    <a:gd name="connsiteY17" fmla="*/ 204101 h 5284514"/>
                    <a:gd name="connsiteX18" fmla="*/ 4499810 w 8061158"/>
                    <a:gd name="connsiteY18" fmla="*/ 500880 h 5284514"/>
                    <a:gd name="connsiteX19" fmla="*/ 4652210 w 8061158"/>
                    <a:gd name="connsiteY19" fmla="*/ 893912 h 5284514"/>
                    <a:gd name="connsiteX20" fmla="*/ 4796589 w 8061158"/>
                    <a:gd name="connsiteY20" fmla="*/ 1351112 h 5284514"/>
                    <a:gd name="connsiteX21" fmla="*/ 4940968 w 8061158"/>
                    <a:gd name="connsiteY21" fmla="*/ 1880501 h 5284514"/>
                    <a:gd name="connsiteX22" fmla="*/ 5109410 w 8061158"/>
                    <a:gd name="connsiteY22" fmla="*/ 2498122 h 5284514"/>
                    <a:gd name="connsiteX23" fmla="*/ 5261810 w 8061158"/>
                    <a:gd name="connsiteY23" fmla="*/ 3035533 h 5284514"/>
                    <a:gd name="connsiteX24" fmla="*/ 5414210 w 8061158"/>
                    <a:gd name="connsiteY24" fmla="*/ 3540859 h 5284514"/>
                    <a:gd name="connsiteX25" fmla="*/ 5654842 w 8061158"/>
                    <a:gd name="connsiteY25" fmla="*/ 4134417 h 5284514"/>
                    <a:gd name="connsiteX26" fmla="*/ 5871410 w 8061158"/>
                    <a:gd name="connsiteY26" fmla="*/ 4559533 h 5284514"/>
                    <a:gd name="connsiteX27" fmla="*/ 6071937 w 8061158"/>
                    <a:gd name="connsiteY27" fmla="*/ 4848291 h 5284514"/>
                    <a:gd name="connsiteX28" fmla="*/ 6360695 w 8061158"/>
                    <a:gd name="connsiteY28" fmla="*/ 5080901 h 5284514"/>
                    <a:gd name="connsiteX29" fmla="*/ 6649453 w 8061158"/>
                    <a:gd name="connsiteY29" fmla="*/ 5193196 h 5284514"/>
                    <a:gd name="connsiteX30" fmla="*/ 7026442 w 8061158"/>
                    <a:gd name="connsiteY30" fmla="*/ 5249343 h 5284514"/>
                    <a:gd name="connsiteX31" fmla="*/ 7491663 w 8061158"/>
                    <a:gd name="connsiteY31" fmla="*/ 5281428 h 5284514"/>
                    <a:gd name="connsiteX32" fmla="*/ 8061158 w 8061158"/>
                    <a:gd name="connsiteY32" fmla="*/ 5281428 h 5284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8061158" h="5284514">
                      <a:moveTo>
                        <a:pt x="0" y="5273407"/>
                      </a:moveTo>
                      <a:lnTo>
                        <a:pt x="970547" y="5281428"/>
                      </a:lnTo>
                      <a:cubicBezTo>
                        <a:pt x="1200484" y="5276081"/>
                        <a:pt x="1240589" y="5268059"/>
                        <a:pt x="1379621" y="5241322"/>
                      </a:cubicBezTo>
                      <a:cubicBezTo>
                        <a:pt x="1518653" y="5214585"/>
                        <a:pt x="1665706" y="5201217"/>
                        <a:pt x="1804737" y="5121007"/>
                      </a:cubicBezTo>
                      <a:cubicBezTo>
                        <a:pt x="1943769" y="5040796"/>
                        <a:pt x="2092157" y="4911122"/>
                        <a:pt x="2213810" y="4760059"/>
                      </a:cubicBezTo>
                      <a:cubicBezTo>
                        <a:pt x="2335463" y="4608996"/>
                        <a:pt x="2442411" y="4405796"/>
                        <a:pt x="2534653" y="4214628"/>
                      </a:cubicBezTo>
                      <a:cubicBezTo>
                        <a:pt x="2626895" y="4023460"/>
                        <a:pt x="2692400" y="3822933"/>
                        <a:pt x="2767263" y="3613049"/>
                      </a:cubicBezTo>
                      <a:cubicBezTo>
                        <a:pt x="2842126" y="3403165"/>
                        <a:pt x="2916990" y="3173227"/>
                        <a:pt x="2983832" y="2955322"/>
                      </a:cubicBezTo>
                      <a:cubicBezTo>
                        <a:pt x="3050674" y="2737417"/>
                        <a:pt x="3106821" y="2526196"/>
                        <a:pt x="3168316" y="2305617"/>
                      </a:cubicBezTo>
                      <a:cubicBezTo>
                        <a:pt x="3229811" y="2085038"/>
                        <a:pt x="3295316" y="1832375"/>
                        <a:pt x="3352800" y="1631849"/>
                      </a:cubicBezTo>
                      <a:cubicBezTo>
                        <a:pt x="3410284" y="1431323"/>
                        <a:pt x="3461084" y="1273575"/>
                        <a:pt x="3513221" y="1102459"/>
                      </a:cubicBezTo>
                      <a:cubicBezTo>
                        <a:pt x="3565358" y="931343"/>
                        <a:pt x="3614821" y="741512"/>
                        <a:pt x="3665621" y="605154"/>
                      </a:cubicBezTo>
                      <a:cubicBezTo>
                        <a:pt x="3716421" y="468796"/>
                        <a:pt x="3772568" y="365859"/>
                        <a:pt x="3818021" y="284312"/>
                      </a:cubicBezTo>
                      <a:cubicBezTo>
                        <a:pt x="3863474" y="202765"/>
                        <a:pt x="3907590" y="153302"/>
                        <a:pt x="3938337" y="115870"/>
                      </a:cubicBezTo>
                      <a:cubicBezTo>
                        <a:pt x="3969084" y="78438"/>
                        <a:pt x="3977105" y="78438"/>
                        <a:pt x="4002505" y="59722"/>
                      </a:cubicBezTo>
                      <a:cubicBezTo>
                        <a:pt x="4027905" y="41006"/>
                        <a:pt x="4055979" y="8922"/>
                        <a:pt x="4090737" y="3575"/>
                      </a:cubicBezTo>
                      <a:cubicBezTo>
                        <a:pt x="4125495" y="-1772"/>
                        <a:pt x="4161590" y="-5783"/>
                        <a:pt x="4211053" y="27638"/>
                      </a:cubicBezTo>
                      <a:cubicBezTo>
                        <a:pt x="4260516" y="61059"/>
                        <a:pt x="4339390" y="125227"/>
                        <a:pt x="4387516" y="204101"/>
                      </a:cubicBezTo>
                      <a:cubicBezTo>
                        <a:pt x="4435642" y="282975"/>
                        <a:pt x="4455694" y="385911"/>
                        <a:pt x="4499810" y="500880"/>
                      </a:cubicBezTo>
                      <a:cubicBezTo>
                        <a:pt x="4543926" y="615849"/>
                        <a:pt x="4602747" y="752207"/>
                        <a:pt x="4652210" y="893912"/>
                      </a:cubicBezTo>
                      <a:cubicBezTo>
                        <a:pt x="4701673" y="1035617"/>
                        <a:pt x="4748463" y="1186681"/>
                        <a:pt x="4796589" y="1351112"/>
                      </a:cubicBezTo>
                      <a:cubicBezTo>
                        <a:pt x="4844715" y="1515543"/>
                        <a:pt x="4940968" y="1880501"/>
                        <a:pt x="4940968" y="1880501"/>
                      </a:cubicBezTo>
                      <a:cubicBezTo>
                        <a:pt x="4993105" y="2071669"/>
                        <a:pt x="5055936" y="2305617"/>
                        <a:pt x="5109410" y="2498122"/>
                      </a:cubicBezTo>
                      <a:cubicBezTo>
                        <a:pt x="5162884" y="2690627"/>
                        <a:pt x="5211010" y="2861744"/>
                        <a:pt x="5261810" y="3035533"/>
                      </a:cubicBezTo>
                      <a:cubicBezTo>
                        <a:pt x="5312610" y="3209322"/>
                        <a:pt x="5348705" y="3357712"/>
                        <a:pt x="5414210" y="3540859"/>
                      </a:cubicBezTo>
                      <a:cubicBezTo>
                        <a:pt x="5479715" y="3724006"/>
                        <a:pt x="5578642" y="3964638"/>
                        <a:pt x="5654842" y="4134417"/>
                      </a:cubicBezTo>
                      <a:cubicBezTo>
                        <a:pt x="5731042" y="4304196"/>
                        <a:pt x="5801894" y="4440554"/>
                        <a:pt x="5871410" y="4559533"/>
                      </a:cubicBezTo>
                      <a:cubicBezTo>
                        <a:pt x="5940926" y="4678512"/>
                        <a:pt x="5990390" y="4761396"/>
                        <a:pt x="6071937" y="4848291"/>
                      </a:cubicBezTo>
                      <a:cubicBezTo>
                        <a:pt x="6153484" y="4935186"/>
                        <a:pt x="6264442" y="5023417"/>
                        <a:pt x="6360695" y="5080901"/>
                      </a:cubicBezTo>
                      <a:cubicBezTo>
                        <a:pt x="6456948" y="5138385"/>
                        <a:pt x="6538495" y="5165122"/>
                        <a:pt x="6649453" y="5193196"/>
                      </a:cubicBezTo>
                      <a:cubicBezTo>
                        <a:pt x="6760411" y="5221270"/>
                        <a:pt x="6886074" y="5234638"/>
                        <a:pt x="7026442" y="5249343"/>
                      </a:cubicBezTo>
                      <a:cubicBezTo>
                        <a:pt x="7166810" y="5264048"/>
                        <a:pt x="7319210" y="5276081"/>
                        <a:pt x="7491663" y="5281428"/>
                      </a:cubicBezTo>
                      <a:cubicBezTo>
                        <a:pt x="7664116" y="5286775"/>
                        <a:pt x="7862637" y="5284101"/>
                        <a:pt x="8061158" y="5281428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4166556" y="6105932"/>
                  <a:ext cx="2129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5020416" y="6105932"/>
                  <a:ext cx="116902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7" name="Straight Arrow Connector 96"/>
              <p:cNvCxnSpPr/>
              <p:nvPr/>
            </p:nvCxnSpPr>
            <p:spPr>
              <a:xfrm flipV="1">
                <a:off x="9713265" y="3410158"/>
                <a:ext cx="0" cy="18604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9413285" y="3452096"/>
                <a:ext cx="0" cy="14883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V="1">
                <a:off x="10008764" y="3445280"/>
                <a:ext cx="0" cy="14883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Straight Connector 671"/>
            <p:cNvSpPr>
              <a:spLocks noChangeShapeType="1"/>
            </p:cNvSpPr>
            <p:nvPr/>
          </p:nvSpPr>
          <p:spPr bwMode="auto">
            <a:xfrm>
              <a:off x="10125065" y="3693543"/>
              <a:ext cx="4789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Text Box 1276"/>
            <p:cNvSpPr txBox="1">
              <a:spLocks noChangeArrowheads="1"/>
            </p:cNvSpPr>
            <p:nvPr/>
          </p:nvSpPr>
          <p:spPr bwMode="auto">
            <a:xfrm>
              <a:off x="10171110" y="3405386"/>
              <a:ext cx="866022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To atoms</a:t>
              </a:r>
              <a:endPara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9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4.07407E-6 L -0.01914 4.07407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36413</TotalTime>
  <Words>1062</Words>
  <Application>Microsoft Office PowerPoint</Application>
  <PresentationFormat>Custom</PresentationFormat>
  <Paragraphs>216</Paragraphs>
  <Slides>16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Equation</vt:lpstr>
      <vt:lpstr>Experimental techniques for Atom Interferometry</vt:lpstr>
      <vt:lpstr>Atom interferometers – in a nutshell</vt:lpstr>
      <vt:lpstr>A bit more in depth</vt:lpstr>
      <vt:lpstr>Atom interferometers – applications and realizations</vt:lpstr>
      <vt:lpstr>Our cold atoms interferometer</vt:lpstr>
      <vt:lpstr>What we’ll talk about</vt:lpstr>
      <vt:lpstr>Atomic trajectory - MOT and chamber</vt:lpstr>
      <vt:lpstr>Launch</vt:lpstr>
      <vt:lpstr>Raman beams generation</vt:lpstr>
      <vt:lpstr>Effect of imperfect locking</vt:lpstr>
      <vt:lpstr>Raman with (unfiltered) EOM</vt:lpstr>
      <vt:lpstr>Raman spectrum and AI phase</vt:lpstr>
      <vt:lpstr>Phase uniformity and stability</vt:lpstr>
      <vt:lpstr>The real enemy of phase stability is in k_eff z</vt:lpstr>
      <vt:lpstr>Stabilizing the reference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</dc:creator>
  <cp:lastModifiedBy>Dimitry</cp:lastModifiedBy>
  <cp:revision>603</cp:revision>
  <dcterms:created xsi:type="dcterms:W3CDTF">2018-08-24T15:43:57Z</dcterms:created>
  <dcterms:modified xsi:type="dcterms:W3CDTF">2019-11-21T09:38:47Z</dcterms:modified>
</cp:coreProperties>
</file>